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jpe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7F5"/>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B6D72"/>
          </a:solidFill>
          <a:ln w="12700">
            <a:solidFill>
              <a:srgbClr val="2B6D72">
                <a:alpha val="0"/>
              </a:srgbClr>
            </a:solidFill>
            <a:prstDash val="solid"/>
          </a:ln>
        </p:spPr>
      </p:sp>
      <p:pic>
        <p:nvPicPr>
          <p:cNvPr id="3" name="Image 0" descr="preencoded.png">    </p:cNvPr>
          <p:cNvPicPr>
            <a:picLocks noChangeAspect="1"/>
          </p:cNvPicPr>
          <p:nvPr/>
        </p:nvPicPr>
        <p:blipFill>
          <a:blip r:embed="rId1"/>
          <a:stretch>
            <a:fillRect/>
          </a:stretch>
        </p:blipFill>
        <p:spPr>
          <a:xfrm>
            <a:off x="583557" y="256032"/>
            <a:ext cx="1566943" cy="393192"/>
          </a:xfrm>
          <a:prstGeom prst="rect">
            <a:avLst/>
          </a:prstGeom>
        </p:spPr>
      </p:pic>
      <p:sp>
        <p:nvSpPr>
          <p:cNvPr id="4" name="Text 1"/>
          <p:cNvSpPr/>
          <p:nvPr/>
        </p:nvSpPr>
        <p:spPr>
          <a:xfrm>
            <a:off x="2395728" y="246888"/>
            <a:ext cx="9052560" cy="502920"/>
          </a:xfrm>
          <a:prstGeom prst="rect">
            <a:avLst/>
          </a:prstGeom>
          <a:noFill/>
          <a:ln/>
        </p:spPr>
        <p:txBody>
          <a:bodyPr wrap="square" lIns="0" tIns="0" rIns="0" bIns="0" rtlCol="0" anchor="ctr">
            <a:normAutofit/>
          </a:bodyPr>
          <a:lstStyle/>
          <a:p>
            <a:pPr indent="0" marL="0">
              <a:buNone/>
            </a:pPr>
            <a:r>
              <a:rPr lang="en-US" sz="2300" b="1" dirty="0">
                <a:solidFill>
                  <a:srgbClr val="173F44"/>
                </a:solidFill>
                <a:latin typeface="Arial" pitchFamily="34" charset="0"/>
                <a:ea typeface="Arial" pitchFamily="34" charset="-122"/>
                <a:cs typeface="Arial" pitchFamily="34" charset="-120"/>
              </a:rPr>
              <a:t>2 Story Back Patio</a:t>
            </a:r>
            <a:endParaRPr lang="en-US" sz="2300" dirty="0"/>
          </a:p>
        </p:txBody>
      </p:sp>
      <p:sp>
        <p:nvSpPr>
          <p:cNvPr id="5" name="Text 2"/>
          <p:cNvSpPr/>
          <p:nvPr/>
        </p:nvSpPr>
        <p:spPr>
          <a:xfrm>
            <a:off x="2395728" y="786384"/>
            <a:ext cx="8961120" cy="219456"/>
          </a:xfrm>
          <a:prstGeom prst="rect">
            <a:avLst/>
          </a:prstGeom>
          <a:noFill/>
          <a:ln/>
        </p:spPr>
        <p:txBody>
          <a:bodyPr wrap="square" lIns="0" tIns="0" rIns="0" bIns="0" rtlCol="0" anchor="ctr"/>
          <a:lstStyle/>
          <a:p>
            <a:pPr indent="0" marL="0">
              <a:buNone/>
            </a:pPr>
            <a:r>
              <a:rPr lang="en-US" sz="1050" dirty="0">
                <a:solidFill>
                  <a:srgbClr val="5A6B6D"/>
                </a:solidFill>
                <a:latin typeface="Arial" pitchFamily="34" charset="0"/>
                <a:ea typeface="Arial" pitchFamily="34" charset="-122"/>
                <a:cs typeface="Arial" pitchFamily="34" charset="-120"/>
              </a:rPr>
              <a:t>Garden City, Idaho  •  Concrete Lifting</a:t>
            </a:r>
            <a:endParaRPr lang="en-US" sz="1050" dirty="0"/>
          </a:p>
        </p:txBody>
      </p:sp>
      <p:sp>
        <p:nvSpPr>
          <p:cNvPr id="6" name="Shape 3"/>
          <p:cNvSpPr/>
          <p:nvPr/>
        </p:nvSpPr>
        <p:spPr>
          <a:xfrm>
            <a:off x="566928" y="1088136"/>
            <a:ext cx="11045952" cy="0"/>
          </a:xfrm>
          <a:prstGeom prst="line">
            <a:avLst/>
          </a:prstGeom>
          <a:noFill/>
          <a:ln w="12700">
            <a:solidFill>
              <a:srgbClr val="D8E0DE"/>
            </a:solidFill>
            <a:prstDash val="solid"/>
          </a:ln>
        </p:spPr>
      </p:sp>
      <p:sp>
        <p:nvSpPr>
          <p:cNvPr id="7" name="Text 4"/>
          <p:cNvSpPr/>
          <p:nvPr/>
        </p:nvSpPr>
        <p:spPr>
          <a:xfrm>
            <a:off x="566928" y="1298448"/>
            <a:ext cx="747979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PROBLEM</a:t>
            </a:r>
            <a:endParaRPr lang="en-US" sz="1000" dirty="0"/>
          </a:p>
        </p:txBody>
      </p:sp>
      <p:sp>
        <p:nvSpPr>
          <p:cNvPr id="8" name="Shape 5"/>
          <p:cNvSpPr/>
          <p:nvPr/>
        </p:nvSpPr>
        <p:spPr>
          <a:xfrm>
            <a:off x="566928" y="1563624"/>
            <a:ext cx="384048" cy="0"/>
          </a:xfrm>
          <a:prstGeom prst="line">
            <a:avLst/>
          </a:prstGeom>
          <a:noFill/>
          <a:ln w="25400">
            <a:solidFill>
              <a:srgbClr val="D18B4C"/>
            </a:solidFill>
            <a:prstDash val="solid"/>
          </a:ln>
        </p:spPr>
      </p:sp>
      <p:sp>
        <p:nvSpPr>
          <p:cNvPr id="9" name="Text 6"/>
          <p:cNvSpPr/>
          <p:nvPr/>
        </p:nvSpPr>
        <p:spPr>
          <a:xfrm>
            <a:off x="658368" y="1618488"/>
            <a:ext cx="7278624" cy="1398524"/>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This is a new construction house built next to the green belt near the Boise River. The house needed to be built above the flood plane, so the contractor built a retaining wall and back filled it with road mix then compacted it in lifts as is common and correct practice. The contractor did a great job but over the course of a few years erosion and settlement happened and the 2-story deck area settled and caused separation and heaving in the panels on the covered back patio.</a:t>
            </a:r>
            <a:endParaRPr lang="en-US" sz="1200" dirty="0"/>
          </a:p>
        </p:txBody>
      </p:sp>
      <p:sp>
        <p:nvSpPr>
          <p:cNvPr id="10" name="Text 7"/>
          <p:cNvSpPr/>
          <p:nvPr/>
        </p:nvSpPr>
        <p:spPr>
          <a:xfrm>
            <a:off x="566928" y="3108452"/>
            <a:ext cx="747979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SOLUTION</a:t>
            </a:r>
            <a:endParaRPr lang="en-US" sz="1000" dirty="0"/>
          </a:p>
        </p:txBody>
      </p:sp>
      <p:sp>
        <p:nvSpPr>
          <p:cNvPr id="11" name="Shape 8"/>
          <p:cNvSpPr/>
          <p:nvPr/>
        </p:nvSpPr>
        <p:spPr>
          <a:xfrm>
            <a:off x="566928" y="3373628"/>
            <a:ext cx="384048" cy="0"/>
          </a:xfrm>
          <a:prstGeom prst="line">
            <a:avLst/>
          </a:prstGeom>
          <a:noFill/>
          <a:ln w="25400">
            <a:solidFill>
              <a:srgbClr val="D18B4C"/>
            </a:solidFill>
            <a:prstDash val="solid"/>
          </a:ln>
        </p:spPr>
      </p:sp>
      <p:sp>
        <p:nvSpPr>
          <p:cNvPr id="12" name="Text 9"/>
          <p:cNvSpPr/>
          <p:nvPr/>
        </p:nvSpPr>
        <p:spPr>
          <a:xfrm>
            <a:off x="658368" y="3428492"/>
            <a:ext cx="7278624" cy="1231392"/>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During the initial inspection we probed the back filled area and found that there were voids at multiple different depths ranging from 2-5 feet deep. We recommended a 2 part structural foam to stabilization the unconsolidated soil. Once the deep injection was completed we lifted the back patio to the original grade and height. We also drilled weep holes through the retaining walls to allow the water trapped behind the wall to escape to allow for proper drainage.</a:t>
            </a:r>
            <a:endParaRPr lang="en-US" sz="1200" dirty="0"/>
          </a:p>
        </p:txBody>
      </p:sp>
      <p:sp>
        <p:nvSpPr>
          <p:cNvPr id="13" name="Text 10"/>
          <p:cNvSpPr/>
          <p:nvPr/>
        </p:nvSpPr>
        <p:spPr>
          <a:xfrm>
            <a:off x="566928" y="4751324"/>
            <a:ext cx="747979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RESULT</a:t>
            </a:r>
            <a:endParaRPr lang="en-US" sz="1000" dirty="0"/>
          </a:p>
        </p:txBody>
      </p:sp>
      <p:sp>
        <p:nvSpPr>
          <p:cNvPr id="14" name="Shape 11"/>
          <p:cNvSpPr/>
          <p:nvPr/>
        </p:nvSpPr>
        <p:spPr>
          <a:xfrm>
            <a:off x="566928" y="5016500"/>
            <a:ext cx="384048" cy="0"/>
          </a:xfrm>
          <a:prstGeom prst="line">
            <a:avLst/>
          </a:prstGeom>
          <a:noFill/>
          <a:ln w="25400">
            <a:solidFill>
              <a:srgbClr val="D18B4C"/>
            </a:solidFill>
            <a:prstDash val="solid"/>
          </a:ln>
        </p:spPr>
      </p:sp>
      <p:sp>
        <p:nvSpPr>
          <p:cNvPr id="15" name="Text 12"/>
          <p:cNvSpPr/>
          <p:nvPr/>
        </p:nvSpPr>
        <p:spPr>
          <a:xfrm>
            <a:off x="658368" y="5071364"/>
            <a:ext cx="7278624" cy="1064260"/>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This particular project took another visit (under our warranty) the next year to re-inject one area and to relift some of the patio. Once lifted we sealed the control joints to prevent excess water intrusion in the covered patio. If water penetrates through the control/cut joints it will erode the sub-base and cause settlement. It’s now been stable since 2022 with no further treatments.</a:t>
            </a:r>
            <a:endParaRPr lang="en-US" sz="1200" dirty="0"/>
          </a:p>
        </p:txBody>
      </p:sp>
      <p:sp>
        <p:nvSpPr>
          <p:cNvPr id="16" name="Text 13"/>
          <p:cNvSpPr/>
          <p:nvPr/>
        </p:nvSpPr>
        <p:spPr>
          <a:xfrm>
            <a:off x="8458200" y="1298448"/>
            <a:ext cx="3154680"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PROJECT PHOTOS</a:t>
            </a:r>
            <a:endParaRPr lang="en-US" sz="1000" dirty="0"/>
          </a:p>
        </p:txBody>
      </p:sp>
      <p:pic>
        <p:nvPicPr>
          <p:cNvPr id="17" name="Image 1" descr="preencoded.png">    </p:cNvPr>
          <p:cNvPicPr>
            <a:picLocks noChangeAspect="1"/>
          </p:cNvPicPr>
          <p:nvPr/>
        </p:nvPicPr>
        <p:blipFill>
          <a:blip r:embed="rId2"/>
          <a:stretch>
            <a:fillRect/>
          </a:stretch>
        </p:blipFill>
        <p:spPr>
          <a:xfrm>
            <a:off x="9210865" y="1618488"/>
            <a:ext cx="1649349" cy="2199132"/>
          </a:xfrm>
          <a:prstGeom prst="rect">
            <a:avLst/>
          </a:prstGeom>
        </p:spPr>
      </p:pic>
      <p:sp>
        <p:nvSpPr>
          <p:cNvPr id="18" name="Shape 14"/>
          <p:cNvSpPr/>
          <p:nvPr/>
        </p:nvSpPr>
        <p:spPr>
          <a:xfrm>
            <a:off x="8458200" y="1618488"/>
            <a:ext cx="3154680" cy="2199132"/>
          </a:xfrm>
          <a:prstGeom prst="rect">
            <a:avLst/>
          </a:prstGeom>
          <a:solidFill>
            <a:srgbClr val="FFFFFF">
              <a:alpha val="0"/>
            </a:srgbClr>
          </a:solidFill>
          <a:ln w="8890">
            <a:solidFill>
              <a:srgbClr val="D8E0DE"/>
            </a:solidFill>
            <a:prstDash val="solid"/>
          </a:ln>
        </p:spPr>
      </p:sp>
      <p:sp>
        <p:nvSpPr>
          <p:cNvPr id="19" name="Text 15"/>
          <p:cNvSpPr/>
          <p:nvPr/>
        </p:nvSpPr>
        <p:spPr>
          <a:xfrm>
            <a:off x="8567928" y="3598164"/>
            <a:ext cx="292608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two-story home and covered back patio (image 1)</a:t>
            </a:r>
            <a:endParaRPr lang="en-US" sz="700" dirty="0"/>
          </a:p>
        </p:txBody>
      </p:sp>
      <p:pic>
        <p:nvPicPr>
          <p:cNvPr id="20" name="Image 2" descr="preencoded.png">    </p:cNvPr>
          <p:cNvPicPr>
            <a:picLocks noChangeAspect="1"/>
          </p:cNvPicPr>
          <p:nvPr/>
        </p:nvPicPr>
        <p:blipFill>
          <a:blip r:embed="rId3"/>
          <a:stretch>
            <a:fillRect/>
          </a:stretch>
        </p:blipFill>
        <p:spPr>
          <a:xfrm>
            <a:off x="9210865" y="3936492"/>
            <a:ext cx="1649349" cy="2199132"/>
          </a:xfrm>
          <a:prstGeom prst="rect">
            <a:avLst/>
          </a:prstGeom>
        </p:spPr>
      </p:pic>
      <p:sp>
        <p:nvSpPr>
          <p:cNvPr id="21" name="Shape 16"/>
          <p:cNvSpPr/>
          <p:nvPr/>
        </p:nvSpPr>
        <p:spPr>
          <a:xfrm>
            <a:off x="8458200" y="3936492"/>
            <a:ext cx="3154680" cy="2199132"/>
          </a:xfrm>
          <a:prstGeom prst="rect">
            <a:avLst/>
          </a:prstGeom>
          <a:solidFill>
            <a:srgbClr val="FFFFFF">
              <a:alpha val="0"/>
            </a:srgbClr>
          </a:solidFill>
          <a:ln w="8890">
            <a:solidFill>
              <a:srgbClr val="D8E0DE"/>
            </a:solidFill>
            <a:prstDash val="solid"/>
          </a:ln>
        </p:spPr>
      </p:sp>
      <p:sp>
        <p:nvSpPr>
          <p:cNvPr id="22" name="Text 17"/>
          <p:cNvSpPr/>
          <p:nvPr/>
        </p:nvSpPr>
        <p:spPr>
          <a:xfrm>
            <a:off x="8567928" y="5916168"/>
            <a:ext cx="292608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two-story home and covered back patio (image 2)</a:t>
            </a:r>
            <a:endParaRPr lang="en-US" sz="700" dirty="0"/>
          </a:p>
        </p:txBody>
      </p:sp>
      <p:sp>
        <p:nvSpPr>
          <p:cNvPr id="23" name="Shape 18"/>
          <p:cNvSpPr/>
          <p:nvPr/>
        </p:nvSpPr>
        <p:spPr>
          <a:xfrm>
            <a:off x="566928" y="6318504"/>
            <a:ext cx="11045952" cy="0"/>
          </a:xfrm>
          <a:prstGeom prst="line">
            <a:avLst/>
          </a:prstGeom>
          <a:noFill/>
          <a:ln w="12700">
            <a:solidFill>
              <a:srgbClr val="D8E0DE"/>
            </a:solidFill>
            <a:prstDash val="solid"/>
          </a:ln>
        </p:spPr>
      </p:sp>
      <p:sp>
        <p:nvSpPr>
          <p:cNvPr id="24" name="Text 19"/>
          <p:cNvSpPr/>
          <p:nvPr/>
        </p:nvSpPr>
        <p:spPr>
          <a:xfrm>
            <a:off x="566928" y="6473952"/>
            <a:ext cx="4572000" cy="182880"/>
          </a:xfrm>
          <a:prstGeom prst="rect">
            <a:avLst/>
          </a:prstGeom>
          <a:noFill/>
          <a:ln/>
        </p:spPr>
        <p:txBody>
          <a:bodyPr wrap="square" lIns="0" tIns="0" rIns="0" bIns="0" rtlCol="0" anchor="ctr"/>
          <a:lstStyle/>
          <a:p>
            <a:pPr indent="0" marL="0">
              <a:buNone/>
            </a:pPr>
            <a:r>
              <a:rPr lang="en-US" sz="900" dirty="0">
                <a:solidFill>
                  <a:srgbClr val="5A6B6D"/>
                </a:solidFill>
                <a:latin typeface="Arial" pitchFamily="34" charset="0"/>
                <a:ea typeface="Arial" pitchFamily="34" charset="-122"/>
                <a:cs typeface="Arial" pitchFamily="34" charset="-120"/>
              </a:rPr>
              <a:t>208-780-9292  •  gopolyflow.com</a:t>
            </a:r>
            <a:endParaRPr lang="en-US" sz="900" dirty="0"/>
          </a:p>
        </p:txBody>
      </p:sp>
      <p:sp>
        <p:nvSpPr>
          <p:cNvPr id="25" name="Text 20"/>
          <p:cNvSpPr/>
          <p:nvPr/>
        </p:nvSpPr>
        <p:spPr>
          <a:xfrm>
            <a:off x="8641080" y="6473952"/>
            <a:ext cx="2971800" cy="182880"/>
          </a:xfrm>
          <a:prstGeom prst="rect">
            <a:avLst/>
          </a:prstGeom>
          <a:noFill/>
          <a:ln/>
        </p:spPr>
        <p:txBody>
          <a:bodyPr wrap="square" lIns="0" tIns="0" rIns="0" bIns="0" rtlCol="0" anchor="ctr"/>
          <a:lstStyle/>
          <a:p>
            <a:pPr algn="r" indent="0" marL="0">
              <a:buNone/>
            </a:pPr>
            <a:r>
              <a:rPr lang="en-US" sz="800" dirty="0">
                <a:solidFill>
                  <a:srgbClr val="2B6D72"/>
                </a:solidFill>
                <a:latin typeface="Arial" pitchFamily="34" charset="0"/>
                <a:ea typeface="Arial" pitchFamily="34" charset="-122"/>
                <a:cs typeface="Arial" pitchFamily="34" charset="-120"/>
              </a:rPr>
              <a:t>POLYFLOW  |  CASE STUDY</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PolyFlow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 Story Back Patio</dc:title>
  <dc:subject>PolyFlow case study</dc:subject>
  <dc:creator>PolyFlow</dc:creator>
  <cp:lastModifiedBy>PolyFlow</cp:lastModifiedBy>
  <cp:revision>1</cp:revision>
  <dcterms:created xsi:type="dcterms:W3CDTF">2026-09-25T18:24:39Z</dcterms:created>
  <dcterms:modified xsi:type="dcterms:W3CDTF">2026-09-25T18:24:39Z</dcterms:modified>
</cp:coreProperties>
</file>