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7F5"/>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B6D72"/>
          </a:solidFill>
          <a:ln w="12700">
            <a:solidFill>
              <a:srgbClr val="2B6D72">
                <a:alpha val="0"/>
              </a:srgbClr>
            </a:solidFill>
            <a:prstDash val="solid"/>
          </a:ln>
        </p:spPr>
      </p:sp>
      <p:pic>
        <p:nvPicPr>
          <p:cNvPr id="3" name="Image 0" descr="preencoded.png">    </p:cNvPr>
          <p:cNvPicPr>
            <a:picLocks noChangeAspect="1"/>
          </p:cNvPicPr>
          <p:nvPr/>
        </p:nvPicPr>
        <p:blipFill>
          <a:blip r:embed="rId1"/>
          <a:stretch>
            <a:fillRect/>
          </a:stretch>
        </p:blipFill>
        <p:spPr>
          <a:xfrm>
            <a:off x="583557" y="256032"/>
            <a:ext cx="1566943" cy="393192"/>
          </a:xfrm>
          <a:prstGeom prst="rect">
            <a:avLst/>
          </a:prstGeom>
        </p:spPr>
      </p:pic>
      <p:sp>
        <p:nvSpPr>
          <p:cNvPr id="4" name="Text 1"/>
          <p:cNvSpPr/>
          <p:nvPr/>
        </p:nvSpPr>
        <p:spPr>
          <a:xfrm>
            <a:off x="2395728" y="246888"/>
            <a:ext cx="9052560" cy="502920"/>
          </a:xfrm>
          <a:prstGeom prst="rect">
            <a:avLst/>
          </a:prstGeom>
          <a:noFill/>
          <a:ln/>
        </p:spPr>
        <p:txBody>
          <a:bodyPr wrap="square" lIns="0" tIns="0" rIns="0" bIns="0" rtlCol="0" anchor="ctr">
            <a:normAutofit/>
          </a:bodyPr>
          <a:lstStyle/>
          <a:p>
            <a:pPr indent="0" marL="0">
              <a:buNone/>
            </a:pPr>
            <a:r>
              <a:rPr lang="en-US" sz="2300" b="1" dirty="0">
                <a:solidFill>
                  <a:srgbClr val="173F44"/>
                </a:solidFill>
                <a:latin typeface="Arial" pitchFamily="34" charset="0"/>
                <a:ea typeface="Arial" pitchFamily="34" charset="-122"/>
                <a:cs typeface="Arial" pitchFamily="34" charset="-120"/>
              </a:rPr>
              <a:t>Apartment and Business Complex Risk Assessment</a:t>
            </a:r>
            <a:endParaRPr lang="en-US" sz="2300" dirty="0"/>
          </a:p>
        </p:txBody>
      </p:sp>
      <p:sp>
        <p:nvSpPr>
          <p:cNvPr id="5" name="Text 2"/>
          <p:cNvSpPr/>
          <p:nvPr/>
        </p:nvSpPr>
        <p:spPr>
          <a:xfrm>
            <a:off x="2395728" y="786384"/>
            <a:ext cx="8961120" cy="219456"/>
          </a:xfrm>
          <a:prstGeom prst="rect">
            <a:avLst/>
          </a:prstGeom>
          <a:noFill/>
          <a:ln/>
        </p:spPr>
        <p:txBody>
          <a:bodyPr wrap="square" lIns="0" tIns="0" rIns="0" bIns="0" rtlCol="0" anchor="ctr"/>
          <a:lstStyle/>
          <a:p>
            <a:pPr indent="0" marL="0">
              <a:buNone/>
            </a:pPr>
            <a:r>
              <a:rPr lang="en-US" sz="1050" dirty="0">
                <a:solidFill>
                  <a:srgbClr val="5A6B6D"/>
                </a:solidFill>
                <a:latin typeface="Arial" pitchFamily="34" charset="0"/>
                <a:ea typeface="Arial" pitchFamily="34" charset="-122"/>
                <a:cs typeface="Arial" pitchFamily="34" charset="-120"/>
              </a:rPr>
              <a:t>Treasure Valley, Idaho  •  Concrete Lifting</a:t>
            </a:r>
            <a:endParaRPr lang="en-US" sz="1050" dirty="0"/>
          </a:p>
        </p:txBody>
      </p:sp>
      <p:sp>
        <p:nvSpPr>
          <p:cNvPr id="6" name="Shape 3"/>
          <p:cNvSpPr/>
          <p:nvPr/>
        </p:nvSpPr>
        <p:spPr>
          <a:xfrm>
            <a:off x="566928" y="1088136"/>
            <a:ext cx="11045952" cy="0"/>
          </a:xfrm>
          <a:prstGeom prst="line">
            <a:avLst/>
          </a:prstGeom>
          <a:noFill/>
          <a:ln w="12700">
            <a:solidFill>
              <a:srgbClr val="D8E0DE"/>
            </a:solidFill>
            <a:prstDash val="solid"/>
          </a:ln>
        </p:spPr>
      </p:sp>
      <p:sp>
        <p:nvSpPr>
          <p:cNvPr id="7" name="Text 4"/>
          <p:cNvSpPr/>
          <p:nvPr/>
        </p:nvSpPr>
        <p:spPr>
          <a:xfrm>
            <a:off x="566928" y="1298448"/>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PROBLEM</a:t>
            </a:r>
            <a:endParaRPr lang="en-US" sz="1000" dirty="0"/>
          </a:p>
        </p:txBody>
      </p:sp>
      <p:sp>
        <p:nvSpPr>
          <p:cNvPr id="8" name="Shape 5"/>
          <p:cNvSpPr/>
          <p:nvPr/>
        </p:nvSpPr>
        <p:spPr>
          <a:xfrm>
            <a:off x="566928" y="1563624"/>
            <a:ext cx="384048" cy="0"/>
          </a:xfrm>
          <a:prstGeom prst="line">
            <a:avLst/>
          </a:prstGeom>
          <a:noFill/>
          <a:ln w="25400">
            <a:solidFill>
              <a:srgbClr val="D18B4C"/>
            </a:solidFill>
            <a:prstDash val="solid"/>
          </a:ln>
        </p:spPr>
      </p:sp>
      <p:sp>
        <p:nvSpPr>
          <p:cNvPr id="9" name="Text 6"/>
          <p:cNvSpPr/>
          <p:nvPr/>
        </p:nvSpPr>
        <p:spPr>
          <a:xfrm>
            <a:off x="658368" y="1618488"/>
            <a:ext cx="6912864" cy="1322555"/>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Complexes often have sidewalks or walkways through out the property. Trip and slip hazards can not only be a risk for potential lawsuits but also higher insurance premiums. Insurance companies will often do onsite inspections to determine risk.</a:t>
            </a:r>
            <a:endParaRPr lang="en-US" sz="1200" dirty="0"/>
          </a:p>
        </p:txBody>
      </p:sp>
      <p:sp>
        <p:nvSpPr>
          <p:cNvPr id="10" name="Text 7"/>
          <p:cNvSpPr/>
          <p:nvPr/>
        </p:nvSpPr>
        <p:spPr>
          <a:xfrm>
            <a:off x="566928" y="3032483"/>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SOLUTION</a:t>
            </a:r>
            <a:endParaRPr lang="en-US" sz="1000" dirty="0"/>
          </a:p>
        </p:txBody>
      </p:sp>
      <p:sp>
        <p:nvSpPr>
          <p:cNvPr id="11" name="Shape 8"/>
          <p:cNvSpPr/>
          <p:nvPr/>
        </p:nvSpPr>
        <p:spPr>
          <a:xfrm>
            <a:off x="566928" y="3297659"/>
            <a:ext cx="384048" cy="0"/>
          </a:xfrm>
          <a:prstGeom prst="line">
            <a:avLst/>
          </a:prstGeom>
          <a:noFill/>
          <a:ln w="25400">
            <a:solidFill>
              <a:srgbClr val="D18B4C"/>
            </a:solidFill>
            <a:prstDash val="solid"/>
          </a:ln>
        </p:spPr>
      </p:sp>
      <p:sp>
        <p:nvSpPr>
          <p:cNvPr id="12" name="Text 9"/>
          <p:cNvSpPr/>
          <p:nvPr/>
        </p:nvSpPr>
        <p:spPr>
          <a:xfrm>
            <a:off x="658368" y="3352523"/>
            <a:ext cx="6912864" cy="1596044"/>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We work with property management teams to make effective remediation plans according to risk and maintenance budgets. We start with an onsite assessment and an overhead map of the complex. This color-coded map will show hazards ranked by severity. We start with resolving the highest risk issues first and then address future issues as part of an ongoing plan.</a:t>
            </a:r>
            <a:endParaRPr lang="en-US" sz="1200" dirty="0"/>
          </a:p>
        </p:txBody>
      </p:sp>
      <p:sp>
        <p:nvSpPr>
          <p:cNvPr id="13" name="Text 10"/>
          <p:cNvSpPr/>
          <p:nvPr/>
        </p:nvSpPr>
        <p:spPr>
          <a:xfrm>
            <a:off x="566928" y="5040007"/>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RESULT</a:t>
            </a:r>
            <a:endParaRPr lang="en-US" sz="1000" dirty="0"/>
          </a:p>
        </p:txBody>
      </p:sp>
      <p:sp>
        <p:nvSpPr>
          <p:cNvPr id="14" name="Shape 11"/>
          <p:cNvSpPr/>
          <p:nvPr/>
        </p:nvSpPr>
        <p:spPr>
          <a:xfrm>
            <a:off x="566928" y="5305183"/>
            <a:ext cx="384048" cy="0"/>
          </a:xfrm>
          <a:prstGeom prst="line">
            <a:avLst/>
          </a:prstGeom>
          <a:noFill/>
          <a:ln w="25400">
            <a:solidFill>
              <a:srgbClr val="D18B4C"/>
            </a:solidFill>
            <a:prstDash val="solid"/>
          </a:ln>
        </p:spPr>
      </p:sp>
      <p:sp>
        <p:nvSpPr>
          <p:cNvPr id="15" name="Text 12"/>
          <p:cNvSpPr/>
          <p:nvPr/>
        </p:nvSpPr>
        <p:spPr>
          <a:xfrm>
            <a:off x="658368" y="5360047"/>
            <a:ext cx="6912864" cy="775577"/>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With a maintenance plan you can move forward with confidence knowing that you are reducing your liability.</a:t>
            </a:r>
            <a:endParaRPr lang="en-US" sz="1200" dirty="0"/>
          </a:p>
        </p:txBody>
      </p:sp>
      <p:sp>
        <p:nvSpPr>
          <p:cNvPr id="16" name="Text 13"/>
          <p:cNvSpPr/>
          <p:nvPr/>
        </p:nvSpPr>
        <p:spPr>
          <a:xfrm>
            <a:off x="8092440" y="1298448"/>
            <a:ext cx="3520440"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PROJECT PHOTOS</a:t>
            </a:r>
            <a:endParaRPr lang="en-US" sz="1000" dirty="0"/>
          </a:p>
        </p:txBody>
      </p:sp>
      <p:pic>
        <p:nvPicPr>
          <p:cNvPr id="17" name="Image 1" descr="preencoded.png">    </p:cNvPr>
          <p:cNvPicPr>
            <a:picLocks noChangeAspect="1"/>
          </p:cNvPicPr>
          <p:nvPr/>
        </p:nvPicPr>
        <p:blipFill>
          <a:blip r:embed="rId2"/>
          <a:stretch>
            <a:fillRect/>
          </a:stretch>
        </p:blipFill>
        <p:spPr>
          <a:xfrm>
            <a:off x="9317736" y="1618488"/>
            <a:ext cx="1069848" cy="1426464"/>
          </a:xfrm>
          <a:prstGeom prst="rect">
            <a:avLst/>
          </a:prstGeom>
        </p:spPr>
      </p:pic>
      <p:sp>
        <p:nvSpPr>
          <p:cNvPr id="18" name="Shape 14"/>
          <p:cNvSpPr/>
          <p:nvPr/>
        </p:nvSpPr>
        <p:spPr>
          <a:xfrm>
            <a:off x="8092440" y="1618488"/>
            <a:ext cx="3520440" cy="1426464"/>
          </a:xfrm>
          <a:prstGeom prst="rect">
            <a:avLst/>
          </a:prstGeom>
          <a:solidFill>
            <a:srgbClr val="FFFFFF">
              <a:alpha val="0"/>
            </a:srgbClr>
          </a:solidFill>
          <a:ln w="8890">
            <a:solidFill>
              <a:srgbClr val="D8E0DE"/>
            </a:solidFill>
            <a:prstDash val="solid"/>
          </a:ln>
        </p:spPr>
      </p:sp>
      <p:sp>
        <p:nvSpPr>
          <p:cNvPr id="19" name="Text 15"/>
          <p:cNvSpPr/>
          <p:nvPr/>
        </p:nvSpPr>
        <p:spPr>
          <a:xfrm>
            <a:off x="8202168" y="2825496"/>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apartment-complex walkway hazard or color-coded assessment map (image 1)</a:t>
            </a:r>
            <a:endParaRPr lang="en-US" sz="700" dirty="0"/>
          </a:p>
        </p:txBody>
      </p:sp>
      <p:pic>
        <p:nvPicPr>
          <p:cNvPr id="20" name="Image 2" descr="preencoded.png">    </p:cNvPr>
          <p:cNvPicPr>
            <a:picLocks noChangeAspect="1"/>
          </p:cNvPicPr>
          <p:nvPr/>
        </p:nvPicPr>
        <p:blipFill>
          <a:blip r:embed="rId3"/>
          <a:stretch>
            <a:fillRect/>
          </a:stretch>
        </p:blipFill>
        <p:spPr>
          <a:xfrm>
            <a:off x="9317736" y="3163824"/>
            <a:ext cx="1069848" cy="1426464"/>
          </a:xfrm>
          <a:prstGeom prst="rect">
            <a:avLst/>
          </a:prstGeom>
        </p:spPr>
      </p:pic>
      <p:sp>
        <p:nvSpPr>
          <p:cNvPr id="21" name="Shape 16"/>
          <p:cNvSpPr/>
          <p:nvPr/>
        </p:nvSpPr>
        <p:spPr>
          <a:xfrm>
            <a:off x="8092440" y="3163824"/>
            <a:ext cx="3520440" cy="1426464"/>
          </a:xfrm>
          <a:prstGeom prst="rect">
            <a:avLst/>
          </a:prstGeom>
          <a:solidFill>
            <a:srgbClr val="FFFFFF">
              <a:alpha val="0"/>
            </a:srgbClr>
          </a:solidFill>
          <a:ln w="8890">
            <a:solidFill>
              <a:srgbClr val="D8E0DE"/>
            </a:solidFill>
            <a:prstDash val="solid"/>
          </a:ln>
        </p:spPr>
      </p:sp>
      <p:sp>
        <p:nvSpPr>
          <p:cNvPr id="22" name="Text 17"/>
          <p:cNvSpPr/>
          <p:nvPr/>
        </p:nvSpPr>
        <p:spPr>
          <a:xfrm>
            <a:off x="8202168" y="4370832"/>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apartment-complex walkway hazard or color-coded assessment map (image 2)</a:t>
            </a:r>
            <a:endParaRPr lang="en-US" sz="700" dirty="0"/>
          </a:p>
        </p:txBody>
      </p:sp>
      <p:pic>
        <p:nvPicPr>
          <p:cNvPr id="23" name="Image 3" descr="preencoded.png">    </p:cNvPr>
          <p:cNvPicPr>
            <a:picLocks noChangeAspect="1"/>
          </p:cNvPicPr>
          <p:nvPr/>
        </p:nvPicPr>
        <p:blipFill>
          <a:blip r:embed="rId4"/>
          <a:stretch>
            <a:fillRect/>
          </a:stretch>
        </p:blipFill>
        <p:spPr>
          <a:xfrm>
            <a:off x="9317736" y="4709160"/>
            <a:ext cx="1069848" cy="1426464"/>
          </a:xfrm>
          <a:prstGeom prst="rect">
            <a:avLst/>
          </a:prstGeom>
        </p:spPr>
      </p:pic>
      <p:sp>
        <p:nvSpPr>
          <p:cNvPr id="24" name="Shape 18"/>
          <p:cNvSpPr/>
          <p:nvPr/>
        </p:nvSpPr>
        <p:spPr>
          <a:xfrm>
            <a:off x="8092440" y="4709160"/>
            <a:ext cx="3520440" cy="1426464"/>
          </a:xfrm>
          <a:prstGeom prst="rect">
            <a:avLst/>
          </a:prstGeom>
          <a:solidFill>
            <a:srgbClr val="FFFFFF">
              <a:alpha val="0"/>
            </a:srgbClr>
          </a:solidFill>
          <a:ln w="8890">
            <a:solidFill>
              <a:srgbClr val="D8E0DE"/>
            </a:solidFill>
            <a:prstDash val="solid"/>
          </a:ln>
        </p:spPr>
      </p:sp>
      <p:sp>
        <p:nvSpPr>
          <p:cNvPr id="25" name="Text 19"/>
          <p:cNvSpPr/>
          <p:nvPr/>
        </p:nvSpPr>
        <p:spPr>
          <a:xfrm>
            <a:off x="8202168" y="5916168"/>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apartment-complex walkway hazard or color-coded assessment map (image 3)</a:t>
            </a:r>
            <a:endParaRPr lang="en-US" sz="700" dirty="0"/>
          </a:p>
        </p:txBody>
      </p:sp>
      <p:sp>
        <p:nvSpPr>
          <p:cNvPr id="26" name="Shape 20"/>
          <p:cNvSpPr/>
          <p:nvPr/>
        </p:nvSpPr>
        <p:spPr>
          <a:xfrm>
            <a:off x="566928" y="6318504"/>
            <a:ext cx="11045952" cy="0"/>
          </a:xfrm>
          <a:prstGeom prst="line">
            <a:avLst/>
          </a:prstGeom>
          <a:noFill/>
          <a:ln w="12700">
            <a:solidFill>
              <a:srgbClr val="D8E0DE"/>
            </a:solidFill>
            <a:prstDash val="solid"/>
          </a:ln>
        </p:spPr>
      </p:sp>
      <p:sp>
        <p:nvSpPr>
          <p:cNvPr id="27" name="Text 21"/>
          <p:cNvSpPr/>
          <p:nvPr/>
        </p:nvSpPr>
        <p:spPr>
          <a:xfrm>
            <a:off x="566928" y="6473952"/>
            <a:ext cx="4572000" cy="182880"/>
          </a:xfrm>
          <a:prstGeom prst="rect">
            <a:avLst/>
          </a:prstGeom>
          <a:noFill/>
          <a:ln/>
        </p:spPr>
        <p:txBody>
          <a:bodyPr wrap="square" lIns="0" tIns="0" rIns="0" bIns="0" rtlCol="0" anchor="ctr"/>
          <a:lstStyle/>
          <a:p>
            <a:pPr indent="0" marL="0">
              <a:buNone/>
            </a:pPr>
            <a:r>
              <a:rPr lang="en-US" sz="900" dirty="0">
                <a:solidFill>
                  <a:srgbClr val="5A6B6D"/>
                </a:solidFill>
                <a:latin typeface="Arial" pitchFamily="34" charset="0"/>
                <a:ea typeface="Arial" pitchFamily="34" charset="-122"/>
                <a:cs typeface="Arial" pitchFamily="34" charset="-120"/>
              </a:rPr>
              <a:t>208-780-9292  •  gopolyflow.com</a:t>
            </a:r>
            <a:endParaRPr lang="en-US" sz="900" dirty="0"/>
          </a:p>
        </p:txBody>
      </p:sp>
      <p:sp>
        <p:nvSpPr>
          <p:cNvPr id="28" name="Text 22"/>
          <p:cNvSpPr/>
          <p:nvPr/>
        </p:nvSpPr>
        <p:spPr>
          <a:xfrm>
            <a:off x="8641080" y="6473952"/>
            <a:ext cx="2971800" cy="182880"/>
          </a:xfrm>
          <a:prstGeom prst="rect">
            <a:avLst/>
          </a:prstGeom>
          <a:noFill/>
          <a:ln/>
        </p:spPr>
        <p:txBody>
          <a:bodyPr wrap="square" lIns="0" tIns="0" rIns="0" bIns="0" rtlCol="0" anchor="ctr"/>
          <a:lstStyle/>
          <a:p>
            <a:pPr algn="r" indent="0" marL="0">
              <a:buNone/>
            </a:pPr>
            <a:r>
              <a:rPr lang="en-US" sz="800" dirty="0">
                <a:solidFill>
                  <a:srgbClr val="2B6D72"/>
                </a:solidFill>
                <a:latin typeface="Arial" pitchFamily="34" charset="0"/>
                <a:ea typeface="Arial" pitchFamily="34" charset="-122"/>
                <a:cs typeface="Arial" pitchFamily="34" charset="-120"/>
              </a:rPr>
              <a:t>POLYFLOW  |  CASE STUDY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PolyFlow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Apartment and Business Complex Risk Assessment</dc:title>
  <dc:subject>PolyFlow case study</dc:subject>
  <dc:creator>PolyFlow</dc:creator>
  <cp:lastModifiedBy>PolyFlow</cp:lastModifiedBy>
  <cp:revision>1</cp:revision>
  <dcterms:created xsi:type="dcterms:W3CDTF">2026-09-25T18:28:22Z</dcterms:created>
  <dcterms:modified xsi:type="dcterms:W3CDTF">2026-09-25T18:28:22Z</dcterms:modified>
</cp:coreProperties>
</file>