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notesMasterIdLst>
    <p:notesMasterId r:id="rId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jpeg"/><Relationship Id="rId4" Type="http://schemas.openxmlformats.org/officeDocument/2006/relationships/image" Target="../media/image-1-4.jpe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7F5"/>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B6D72"/>
          </a:solidFill>
          <a:ln w="12700">
            <a:solidFill>
              <a:srgbClr val="2B6D72">
                <a:alpha val="0"/>
              </a:srgbClr>
            </a:solidFill>
            <a:prstDash val="solid"/>
          </a:ln>
        </p:spPr>
      </p:sp>
      <p:pic>
        <p:nvPicPr>
          <p:cNvPr id="3" name="Image 0" descr="preencoded.png">    </p:cNvPr>
          <p:cNvPicPr>
            <a:picLocks noChangeAspect="1"/>
          </p:cNvPicPr>
          <p:nvPr/>
        </p:nvPicPr>
        <p:blipFill>
          <a:blip r:embed="rId1"/>
          <a:stretch>
            <a:fillRect/>
          </a:stretch>
        </p:blipFill>
        <p:spPr>
          <a:xfrm>
            <a:off x="583557" y="256032"/>
            <a:ext cx="1566943" cy="393192"/>
          </a:xfrm>
          <a:prstGeom prst="rect">
            <a:avLst/>
          </a:prstGeom>
        </p:spPr>
      </p:pic>
      <p:sp>
        <p:nvSpPr>
          <p:cNvPr id="4" name="Text 1"/>
          <p:cNvSpPr/>
          <p:nvPr/>
        </p:nvSpPr>
        <p:spPr>
          <a:xfrm>
            <a:off x="2395728" y="246888"/>
            <a:ext cx="9052560" cy="502920"/>
          </a:xfrm>
          <a:prstGeom prst="rect">
            <a:avLst/>
          </a:prstGeom>
          <a:noFill/>
          <a:ln/>
        </p:spPr>
        <p:txBody>
          <a:bodyPr wrap="square" lIns="0" tIns="0" rIns="0" bIns="0" rtlCol="0" anchor="ctr">
            <a:normAutofit/>
          </a:bodyPr>
          <a:lstStyle/>
          <a:p>
            <a:pPr indent="0" marL="0">
              <a:buNone/>
            </a:pPr>
            <a:r>
              <a:rPr lang="en-US" sz="2300" b="1" dirty="0">
                <a:solidFill>
                  <a:srgbClr val="173F44"/>
                </a:solidFill>
                <a:latin typeface="Arial" pitchFamily="34" charset="0"/>
                <a:ea typeface="Arial" pitchFamily="34" charset="-122"/>
                <a:cs typeface="Arial" pitchFamily="34" charset="-120"/>
              </a:rPr>
              <a:t>Apartment Pillar Lift</a:t>
            </a:r>
            <a:endParaRPr lang="en-US" sz="2300" dirty="0"/>
          </a:p>
        </p:txBody>
      </p:sp>
      <p:sp>
        <p:nvSpPr>
          <p:cNvPr id="5" name="Text 2"/>
          <p:cNvSpPr/>
          <p:nvPr/>
        </p:nvSpPr>
        <p:spPr>
          <a:xfrm>
            <a:off x="2395728" y="786384"/>
            <a:ext cx="8961120" cy="219456"/>
          </a:xfrm>
          <a:prstGeom prst="rect">
            <a:avLst/>
          </a:prstGeom>
          <a:noFill/>
          <a:ln/>
        </p:spPr>
        <p:txBody>
          <a:bodyPr wrap="square" lIns="0" tIns="0" rIns="0" bIns="0" rtlCol="0" anchor="ctr"/>
          <a:lstStyle/>
          <a:p>
            <a:pPr indent="0" marL="0">
              <a:buNone/>
            </a:pPr>
            <a:r>
              <a:rPr lang="en-US" sz="1050" dirty="0">
                <a:solidFill>
                  <a:srgbClr val="5A6B6D"/>
                </a:solidFill>
                <a:latin typeface="Arial" pitchFamily="34" charset="0"/>
                <a:ea typeface="Arial" pitchFamily="34" charset="-122"/>
                <a:cs typeface="Arial" pitchFamily="34" charset="-120"/>
              </a:rPr>
              <a:t>Meridian, Idaho  •  Foundation Repair</a:t>
            </a:r>
            <a:endParaRPr lang="en-US" sz="1050" dirty="0"/>
          </a:p>
        </p:txBody>
      </p:sp>
      <p:sp>
        <p:nvSpPr>
          <p:cNvPr id="6" name="Shape 3"/>
          <p:cNvSpPr/>
          <p:nvPr/>
        </p:nvSpPr>
        <p:spPr>
          <a:xfrm>
            <a:off x="566928" y="1088136"/>
            <a:ext cx="11045952" cy="0"/>
          </a:xfrm>
          <a:prstGeom prst="line">
            <a:avLst/>
          </a:prstGeom>
          <a:noFill/>
          <a:ln w="12700">
            <a:solidFill>
              <a:srgbClr val="D8E0DE"/>
            </a:solidFill>
            <a:prstDash val="solid"/>
          </a:ln>
        </p:spPr>
      </p:sp>
      <p:sp>
        <p:nvSpPr>
          <p:cNvPr id="7" name="Text 4"/>
          <p:cNvSpPr/>
          <p:nvPr/>
        </p:nvSpPr>
        <p:spPr>
          <a:xfrm>
            <a:off x="566928" y="1298448"/>
            <a:ext cx="802843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PROBLEM</a:t>
            </a:r>
            <a:endParaRPr lang="en-US" sz="1000" dirty="0"/>
          </a:p>
        </p:txBody>
      </p:sp>
      <p:sp>
        <p:nvSpPr>
          <p:cNvPr id="8" name="Shape 5"/>
          <p:cNvSpPr/>
          <p:nvPr/>
        </p:nvSpPr>
        <p:spPr>
          <a:xfrm>
            <a:off x="566928" y="1563624"/>
            <a:ext cx="384048" cy="0"/>
          </a:xfrm>
          <a:prstGeom prst="line">
            <a:avLst/>
          </a:prstGeom>
          <a:noFill/>
          <a:ln w="25400">
            <a:solidFill>
              <a:srgbClr val="D18B4C"/>
            </a:solidFill>
            <a:prstDash val="solid"/>
          </a:ln>
        </p:spPr>
      </p:sp>
      <p:sp>
        <p:nvSpPr>
          <p:cNvPr id="9" name="Text 6"/>
          <p:cNvSpPr/>
          <p:nvPr/>
        </p:nvSpPr>
        <p:spPr>
          <a:xfrm>
            <a:off x="658368" y="1618488"/>
            <a:ext cx="7827264" cy="1336949"/>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These apartments have a common covered front porch that is supported by structural 4×4 wooden posts, which are surrounded by a decorative siding. Each individual post sits on a below-grade concrete sono-tube foundation. This particular post had settled nearly 4 inches. The roof structure had begun to detach from the main apartment building due to the settling structural post causing damaging weather to penetrate to the interior. The structural post needed to be repaired to prevent further property damage and potential liability issues.</a:t>
            </a:r>
            <a:endParaRPr lang="en-US" sz="1200" dirty="0"/>
          </a:p>
        </p:txBody>
      </p:sp>
      <p:sp>
        <p:nvSpPr>
          <p:cNvPr id="10" name="Text 7"/>
          <p:cNvSpPr/>
          <p:nvPr/>
        </p:nvSpPr>
        <p:spPr>
          <a:xfrm>
            <a:off x="566928" y="3046877"/>
            <a:ext cx="802843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SOLUTION</a:t>
            </a:r>
            <a:endParaRPr lang="en-US" sz="1000" dirty="0"/>
          </a:p>
        </p:txBody>
      </p:sp>
      <p:sp>
        <p:nvSpPr>
          <p:cNvPr id="11" name="Shape 8"/>
          <p:cNvSpPr/>
          <p:nvPr/>
        </p:nvSpPr>
        <p:spPr>
          <a:xfrm>
            <a:off x="566928" y="3312053"/>
            <a:ext cx="384048" cy="0"/>
          </a:xfrm>
          <a:prstGeom prst="line">
            <a:avLst/>
          </a:prstGeom>
          <a:noFill/>
          <a:ln w="25400">
            <a:solidFill>
              <a:srgbClr val="D18B4C"/>
            </a:solidFill>
            <a:prstDash val="solid"/>
          </a:ln>
        </p:spPr>
      </p:sp>
      <p:sp>
        <p:nvSpPr>
          <p:cNvPr id="12" name="Text 9"/>
          <p:cNvSpPr/>
          <p:nvPr/>
        </p:nvSpPr>
        <p:spPr>
          <a:xfrm>
            <a:off x="658368" y="3366917"/>
            <a:ext cx="7827264" cy="1653620"/>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First we removed the decorative siding to expose the 4×4 post. Next we mechanically lifted the post back to the proper height (nearly 4 inches). Once lifted we then secured the post with a 4×4 block and metal brackets. We then stabilized the loose inadequately consolidated soil with direct injection; utilizing a two-component structural foam. We drove injection rods deep under and around the concrete sono-tube footing and injected the soil to increase it's load bearing capacity. We also filled the identified voids under the porch and sidewalk. Once lifted and stabilized the decorative siding was reinstalled. We finished the project by pouring new concrete around the base with the new concrete grading away from the base of the structural post.</a:t>
            </a:r>
            <a:endParaRPr lang="en-US" sz="1200" dirty="0"/>
          </a:p>
        </p:txBody>
      </p:sp>
      <p:sp>
        <p:nvSpPr>
          <p:cNvPr id="13" name="Text 10"/>
          <p:cNvSpPr/>
          <p:nvPr/>
        </p:nvSpPr>
        <p:spPr>
          <a:xfrm>
            <a:off x="566928" y="5111977"/>
            <a:ext cx="802843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RESULT</a:t>
            </a:r>
            <a:endParaRPr lang="en-US" sz="1000" dirty="0"/>
          </a:p>
        </p:txBody>
      </p:sp>
      <p:sp>
        <p:nvSpPr>
          <p:cNvPr id="14" name="Shape 11"/>
          <p:cNvSpPr/>
          <p:nvPr/>
        </p:nvSpPr>
        <p:spPr>
          <a:xfrm>
            <a:off x="566928" y="5377153"/>
            <a:ext cx="384048" cy="0"/>
          </a:xfrm>
          <a:prstGeom prst="line">
            <a:avLst/>
          </a:prstGeom>
          <a:noFill/>
          <a:ln w="25400">
            <a:solidFill>
              <a:srgbClr val="D18B4C"/>
            </a:solidFill>
            <a:prstDash val="solid"/>
          </a:ln>
        </p:spPr>
      </p:sp>
      <p:sp>
        <p:nvSpPr>
          <p:cNvPr id="15" name="Text 12"/>
          <p:cNvSpPr/>
          <p:nvPr/>
        </p:nvSpPr>
        <p:spPr>
          <a:xfrm>
            <a:off x="658368" y="5432017"/>
            <a:ext cx="7827264" cy="703607"/>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Aesthetically the roof line is at its original elevation but most importantly the roofing materials and structure line up to protect the interior from damaging rains and weather.</a:t>
            </a:r>
            <a:endParaRPr lang="en-US" sz="1200" dirty="0"/>
          </a:p>
        </p:txBody>
      </p:sp>
      <p:sp>
        <p:nvSpPr>
          <p:cNvPr id="16" name="Text 13"/>
          <p:cNvSpPr/>
          <p:nvPr/>
        </p:nvSpPr>
        <p:spPr>
          <a:xfrm>
            <a:off x="9006840" y="1298448"/>
            <a:ext cx="2606040"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PROJECT PHOTOS</a:t>
            </a:r>
            <a:endParaRPr lang="en-US" sz="1000" dirty="0"/>
          </a:p>
        </p:txBody>
      </p:sp>
      <p:pic>
        <p:nvPicPr>
          <p:cNvPr id="17" name="Image 1" descr="preencoded.png">    </p:cNvPr>
          <p:cNvPicPr>
            <a:picLocks noChangeAspect="1"/>
          </p:cNvPicPr>
          <p:nvPr/>
        </p:nvPicPr>
        <p:blipFill>
          <a:blip r:embed="rId2"/>
          <a:stretch>
            <a:fillRect/>
          </a:stretch>
        </p:blipFill>
        <p:spPr>
          <a:xfrm>
            <a:off x="9358884" y="1618488"/>
            <a:ext cx="1901952" cy="1426464"/>
          </a:xfrm>
          <a:prstGeom prst="rect">
            <a:avLst/>
          </a:prstGeom>
        </p:spPr>
      </p:pic>
      <p:sp>
        <p:nvSpPr>
          <p:cNvPr id="18" name="Shape 14"/>
          <p:cNvSpPr/>
          <p:nvPr/>
        </p:nvSpPr>
        <p:spPr>
          <a:xfrm>
            <a:off x="9006840" y="1618488"/>
            <a:ext cx="2606040" cy="1426464"/>
          </a:xfrm>
          <a:prstGeom prst="rect">
            <a:avLst/>
          </a:prstGeom>
          <a:solidFill>
            <a:srgbClr val="FFFFFF">
              <a:alpha val="0"/>
            </a:srgbClr>
          </a:solidFill>
          <a:ln w="8890">
            <a:solidFill>
              <a:srgbClr val="D8E0DE"/>
            </a:solidFill>
            <a:prstDash val="solid"/>
          </a:ln>
        </p:spPr>
      </p:sp>
      <p:sp>
        <p:nvSpPr>
          <p:cNvPr id="19" name="Text 15"/>
          <p:cNvSpPr/>
          <p:nvPr/>
        </p:nvSpPr>
        <p:spPr>
          <a:xfrm>
            <a:off x="9116568" y="2825496"/>
            <a:ext cx="237744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apartment porch pillar and settled concrete repair area (image 1)</a:t>
            </a:r>
            <a:endParaRPr lang="en-US" sz="700" dirty="0"/>
          </a:p>
        </p:txBody>
      </p:sp>
      <p:pic>
        <p:nvPicPr>
          <p:cNvPr id="20" name="Image 2" descr="preencoded.png">    </p:cNvPr>
          <p:cNvPicPr>
            <a:picLocks noChangeAspect="1"/>
          </p:cNvPicPr>
          <p:nvPr/>
        </p:nvPicPr>
        <p:blipFill>
          <a:blip r:embed="rId3"/>
          <a:stretch>
            <a:fillRect/>
          </a:stretch>
        </p:blipFill>
        <p:spPr>
          <a:xfrm>
            <a:off x="9358884" y="3163824"/>
            <a:ext cx="1901952" cy="1426464"/>
          </a:xfrm>
          <a:prstGeom prst="rect">
            <a:avLst/>
          </a:prstGeom>
        </p:spPr>
      </p:pic>
      <p:sp>
        <p:nvSpPr>
          <p:cNvPr id="21" name="Shape 16"/>
          <p:cNvSpPr/>
          <p:nvPr/>
        </p:nvSpPr>
        <p:spPr>
          <a:xfrm>
            <a:off x="9006840" y="3163824"/>
            <a:ext cx="2606040" cy="1426464"/>
          </a:xfrm>
          <a:prstGeom prst="rect">
            <a:avLst/>
          </a:prstGeom>
          <a:solidFill>
            <a:srgbClr val="FFFFFF">
              <a:alpha val="0"/>
            </a:srgbClr>
          </a:solidFill>
          <a:ln w="8890">
            <a:solidFill>
              <a:srgbClr val="D8E0DE"/>
            </a:solidFill>
            <a:prstDash val="solid"/>
          </a:ln>
        </p:spPr>
      </p:sp>
      <p:sp>
        <p:nvSpPr>
          <p:cNvPr id="22" name="Text 17"/>
          <p:cNvSpPr/>
          <p:nvPr/>
        </p:nvSpPr>
        <p:spPr>
          <a:xfrm>
            <a:off x="9116568" y="4370832"/>
            <a:ext cx="237744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apartment porch pillar and settled concrete repair area (image 2)</a:t>
            </a:r>
            <a:endParaRPr lang="en-US" sz="700" dirty="0"/>
          </a:p>
        </p:txBody>
      </p:sp>
      <p:pic>
        <p:nvPicPr>
          <p:cNvPr id="23" name="Image 3" descr="preencoded.png">    </p:cNvPr>
          <p:cNvPicPr>
            <a:picLocks noChangeAspect="1"/>
          </p:cNvPicPr>
          <p:nvPr/>
        </p:nvPicPr>
        <p:blipFill>
          <a:blip r:embed="rId4"/>
          <a:stretch>
            <a:fillRect/>
          </a:stretch>
        </p:blipFill>
        <p:spPr>
          <a:xfrm>
            <a:off x="9358884" y="4709160"/>
            <a:ext cx="1901952" cy="1426464"/>
          </a:xfrm>
          <a:prstGeom prst="rect">
            <a:avLst/>
          </a:prstGeom>
        </p:spPr>
      </p:pic>
      <p:sp>
        <p:nvSpPr>
          <p:cNvPr id="24" name="Shape 18"/>
          <p:cNvSpPr/>
          <p:nvPr/>
        </p:nvSpPr>
        <p:spPr>
          <a:xfrm>
            <a:off x="9006840" y="4709160"/>
            <a:ext cx="2606040" cy="1426464"/>
          </a:xfrm>
          <a:prstGeom prst="rect">
            <a:avLst/>
          </a:prstGeom>
          <a:solidFill>
            <a:srgbClr val="FFFFFF">
              <a:alpha val="0"/>
            </a:srgbClr>
          </a:solidFill>
          <a:ln w="8890">
            <a:solidFill>
              <a:srgbClr val="D8E0DE"/>
            </a:solidFill>
            <a:prstDash val="solid"/>
          </a:ln>
        </p:spPr>
      </p:sp>
      <p:sp>
        <p:nvSpPr>
          <p:cNvPr id="25" name="Text 19"/>
          <p:cNvSpPr/>
          <p:nvPr/>
        </p:nvSpPr>
        <p:spPr>
          <a:xfrm>
            <a:off x="9116568" y="5916168"/>
            <a:ext cx="237744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apartment porch pillar and settled concrete repair area (image 3)</a:t>
            </a:r>
            <a:endParaRPr lang="en-US" sz="700" dirty="0"/>
          </a:p>
        </p:txBody>
      </p:sp>
      <p:sp>
        <p:nvSpPr>
          <p:cNvPr id="26" name="Shape 20"/>
          <p:cNvSpPr/>
          <p:nvPr/>
        </p:nvSpPr>
        <p:spPr>
          <a:xfrm>
            <a:off x="566928" y="6318504"/>
            <a:ext cx="11045952" cy="0"/>
          </a:xfrm>
          <a:prstGeom prst="line">
            <a:avLst/>
          </a:prstGeom>
          <a:noFill/>
          <a:ln w="12700">
            <a:solidFill>
              <a:srgbClr val="D8E0DE"/>
            </a:solidFill>
            <a:prstDash val="solid"/>
          </a:ln>
        </p:spPr>
      </p:sp>
      <p:sp>
        <p:nvSpPr>
          <p:cNvPr id="27" name="Text 21"/>
          <p:cNvSpPr/>
          <p:nvPr/>
        </p:nvSpPr>
        <p:spPr>
          <a:xfrm>
            <a:off x="566928" y="6473952"/>
            <a:ext cx="4572000" cy="182880"/>
          </a:xfrm>
          <a:prstGeom prst="rect">
            <a:avLst/>
          </a:prstGeom>
          <a:noFill/>
          <a:ln/>
        </p:spPr>
        <p:txBody>
          <a:bodyPr wrap="square" lIns="0" tIns="0" rIns="0" bIns="0" rtlCol="0" anchor="ctr"/>
          <a:lstStyle/>
          <a:p>
            <a:pPr indent="0" marL="0">
              <a:buNone/>
            </a:pPr>
            <a:r>
              <a:rPr lang="en-US" sz="900" dirty="0">
                <a:solidFill>
                  <a:srgbClr val="5A6B6D"/>
                </a:solidFill>
                <a:latin typeface="Arial" pitchFamily="34" charset="0"/>
                <a:ea typeface="Arial" pitchFamily="34" charset="-122"/>
                <a:cs typeface="Arial" pitchFamily="34" charset="-120"/>
              </a:rPr>
              <a:t>208-780-9292  •  gopolyflow.com</a:t>
            </a:r>
            <a:endParaRPr lang="en-US" sz="900" dirty="0"/>
          </a:p>
        </p:txBody>
      </p:sp>
      <p:sp>
        <p:nvSpPr>
          <p:cNvPr id="28" name="Text 22"/>
          <p:cNvSpPr/>
          <p:nvPr/>
        </p:nvSpPr>
        <p:spPr>
          <a:xfrm>
            <a:off x="8641080" y="6473952"/>
            <a:ext cx="2971800" cy="182880"/>
          </a:xfrm>
          <a:prstGeom prst="rect">
            <a:avLst/>
          </a:prstGeom>
          <a:noFill/>
          <a:ln/>
        </p:spPr>
        <p:txBody>
          <a:bodyPr wrap="square" lIns="0" tIns="0" rIns="0" bIns="0" rtlCol="0" anchor="ctr"/>
          <a:lstStyle/>
          <a:p>
            <a:pPr algn="r" indent="0" marL="0">
              <a:buNone/>
            </a:pPr>
            <a:r>
              <a:rPr lang="en-US" sz="800" dirty="0">
                <a:solidFill>
                  <a:srgbClr val="2B6D72"/>
                </a:solidFill>
                <a:latin typeface="Arial" pitchFamily="34" charset="0"/>
                <a:ea typeface="Arial" pitchFamily="34" charset="-122"/>
                <a:cs typeface="Arial" pitchFamily="34" charset="-120"/>
              </a:rPr>
              <a:t>POLYFLOW  |  CASE STUDY</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PolyFlow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Apartment Pillar Lift</dc:title>
  <dc:subject>PolyFlow case study</dc:subject>
  <dc:creator>PolyFlow</dc:creator>
  <cp:lastModifiedBy>PolyFlow</cp:lastModifiedBy>
  <cp:revision>1</cp:revision>
  <dcterms:created xsi:type="dcterms:W3CDTF">2026-09-25T18:13:52Z</dcterms:created>
  <dcterms:modified xsi:type="dcterms:W3CDTF">2026-09-25T18:13:52Z</dcterms:modified>
</cp:coreProperties>
</file>