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jpe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B6D72"/>
          </a:solidFill>
          <a:ln w="12700">
            <a:solidFill>
              <a:srgbClr val="2B6D72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3557" y="256032"/>
            <a:ext cx="1566943" cy="3931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395728" y="246888"/>
            <a:ext cx="9052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173F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Flowable Grout vs High Density Structural Foam</a:t>
            </a:r>
            <a:endParaRPr lang="en-US" sz="2300" dirty="0"/>
          </a:p>
        </p:txBody>
      </p:sp>
      <p:sp>
        <p:nvSpPr>
          <p:cNvPr id="5" name="Text 2"/>
          <p:cNvSpPr/>
          <p:nvPr/>
        </p:nvSpPr>
        <p:spPr>
          <a:xfrm>
            <a:off x="2395728" y="786384"/>
            <a:ext cx="8961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6B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Treasure Valley, Idaho  •  Foundation Repair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566928" y="1088136"/>
            <a:ext cx="11045952" cy="0"/>
          </a:xfrm>
          <a:prstGeom prst="line">
            <a:avLst/>
          </a:prstGeom>
          <a:noFill/>
          <a:ln w="12700">
            <a:solidFill>
              <a:srgbClr val="D8E0DE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1298448"/>
            <a:ext cx="71140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B6D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566928" y="1563624"/>
            <a:ext cx="384048" cy="0"/>
          </a:xfrm>
          <a:prstGeom prst="line">
            <a:avLst/>
          </a:prstGeom>
          <a:noFill/>
          <a:ln w="25400">
            <a:solidFill>
              <a:srgbClr val="D18B4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58368" y="1618488"/>
            <a:ext cx="6912864" cy="1617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438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foundation lifting projects using helical or push piers, a void often remains between the footing and the ground after elevation is restored. If that gap is not properly filled, it becomes a weakness that can invite rodents and insects and create a path for moisture intrusion. We often see flowable grout specified for this step, but in practice it frequently does not reach fully beneath the footing, leaving large areas unsupported.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66928" y="3327009"/>
            <a:ext cx="71140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B6D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SOLUTION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566928" y="3592185"/>
            <a:ext cx="384048" cy="0"/>
          </a:xfrm>
          <a:prstGeom prst="line">
            <a:avLst/>
          </a:prstGeom>
          <a:noFill/>
          <a:ln w="25400">
            <a:solidFill>
              <a:srgbClr val="D18B4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58368" y="3647049"/>
            <a:ext cx="6912864" cy="11542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438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inside the crawl space, we inject high-density structural lifting foam so it expands to fill every void and contact the footing from edge to edge. The foam forms a continuous gasket from the exterior edge of the footing to the interior edge, creating both support and a tight seal.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566928" y="4892743"/>
            <a:ext cx="71140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B6D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66928" y="5157919"/>
            <a:ext cx="384048" cy="0"/>
          </a:xfrm>
          <a:prstGeom prst="line">
            <a:avLst/>
          </a:prstGeom>
          <a:noFill/>
          <a:ln w="25400">
            <a:solidFill>
              <a:srgbClr val="D18B4C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58368" y="5212783"/>
            <a:ext cx="6912864" cy="922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438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footing receives continuous, uniform support, and the sealed interface helps keep pests and moisture out. The result is a cleaner, more complete finish to a foundation lift.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8092440" y="1298448"/>
            <a:ext cx="3520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B6D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 PHOTOS</a:t>
            </a:r>
            <a:endParaRPr lang="en-US" sz="100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1684" y="1618488"/>
            <a:ext cx="1901952" cy="1426464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8092440" y="1618488"/>
            <a:ext cx="3520440" cy="1426464"/>
          </a:xfrm>
          <a:prstGeom prst="rect">
            <a:avLst/>
          </a:prstGeom>
          <a:solidFill>
            <a:srgbClr val="FFFFFF">
              <a:alpha val="0"/>
            </a:srgbClr>
          </a:solidFill>
          <a:ln w="8890">
            <a:solidFill>
              <a:srgbClr val="D8E0DE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202168" y="2825496"/>
            <a:ext cx="3291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crawl-space footing void filled with structural foam (image 1)</a:t>
            </a:r>
            <a:endParaRPr lang="en-US" sz="7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1684" y="3163824"/>
            <a:ext cx="1901952" cy="1426464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8092440" y="3163824"/>
            <a:ext cx="3520440" cy="1426464"/>
          </a:xfrm>
          <a:prstGeom prst="rect">
            <a:avLst/>
          </a:prstGeom>
          <a:solidFill>
            <a:srgbClr val="FFFFFF">
              <a:alpha val="0"/>
            </a:srgbClr>
          </a:solidFill>
          <a:ln w="8890">
            <a:solidFill>
              <a:srgbClr val="D8E0DE"/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8202168" y="4370832"/>
            <a:ext cx="3291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crawl-space footing void filled with structural foam (image 2)</a:t>
            </a:r>
            <a:endParaRPr lang="en-US" sz="700" dirty="0"/>
          </a:p>
        </p:txBody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1684" y="4709160"/>
            <a:ext cx="1901952" cy="1426464"/>
          </a:xfrm>
          <a:prstGeom prst="rect">
            <a:avLst/>
          </a:prstGeom>
        </p:spPr>
      </p:pic>
      <p:sp>
        <p:nvSpPr>
          <p:cNvPr id="24" name="Shape 18"/>
          <p:cNvSpPr/>
          <p:nvPr/>
        </p:nvSpPr>
        <p:spPr>
          <a:xfrm>
            <a:off x="8092440" y="4709160"/>
            <a:ext cx="3520440" cy="1426464"/>
          </a:xfrm>
          <a:prstGeom prst="rect">
            <a:avLst/>
          </a:prstGeom>
          <a:solidFill>
            <a:srgbClr val="FFFFFF">
              <a:alpha val="0"/>
            </a:srgbClr>
          </a:solidFill>
          <a:ln w="8890">
            <a:solidFill>
              <a:srgbClr val="D8E0DE"/>
            </a:solidFill>
            <a:prstDash val="solid"/>
          </a:ln>
        </p:spPr>
      </p:sp>
      <p:sp>
        <p:nvSpPr>
          <p:cNvPr id="25" name="Text 19"/>
          <p:cNvSpPr/>
          <p:nvPr/>
        </p:nvSpPr>
        <p:spPr>
          <a:xfrm>
            <a:off x="8202168" y="5916168"/>
            <a:ext cx="3291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crawl-space footing void filled with structural foam (image 3)</a:t>
            </a:r>
            <a:endParaRPr lang="en-US" sz="700" dirty="0"/>
          </a:p>
        </p:txBody>
      </p:sp>
      <p:sp>
        <p:nvSpPr>
          <p:cNvPr id="26" name="Shape 20"/>
          <p:cNvSpPr/>
          <p:nvPr/>
        </p:nvSpPr>
        <p:spPr>
          <a:xfrm>
            <a:off x="566928" y="6318504"/>
            <a:ext cx="11045952" cy="0"/>
          </a:xfrm>
          <a:prstGeom prst="line">
            <a:avLst/>
          </a:prstGeom>
          <a:noFill/>
          <a:ln w="12700">
            <a:solidFill>
              <a:srgbClr val="D8E0DE"/>
            </a:solidFill>
            <a:prstDash val="solid"/>
          </a:ln>
        </p:spPr>
      </p:sp>
      <p:sp>
        <p:nvSpPr>
          <p:cNvPr id="27" name="Text 21"/>
          <p:cNvSpPr/>
          <p:nvPr/>
        </p:nvSpPr>
        <p:spPr>
          <a:xfrm>
            <a:off x="566928" y="647395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B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208-780-9292  •  gopolyflow.com</a:t>
            </a:r>
            <a:endParaRPr lang="en-US" sz="900" dirty="0"/>
          </a:p>
        </p:txBody>
      </p:sp>
      <p:sp>
        <p:nvSpPr>
          <p:cNvPr id="28" name="Text 22"/>
          <p:cNvSpPr/>
          <p:nvPr/>
        </p:nvSpPr>
        <p:spPr>
          <a:xfrm>
            <a:off x="8641080" y="6473952"/>
            <a:ext cx="2971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2B6D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POLYFLOW  |  CASE STUDY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PolyFlow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Flowable Grout vs High Density Structural Foam</dc:title>
  <dc:subject>PolyFlow case study</dc:subject>
  <dc:creator>PolyFlow</dc:creator>
  <cp:lastModifiedBy>PolyFlow</cp:lastModifiedBy>
  <cp:revision>1</cp:revision>
  <dcterms:created xsi:type="dcterms:W3CDTF">2026-09-25T18:32:13Z</dcterms:created>
  <dcterms:modified xsi:type="dcterms:W3CDTF">2026-09-25T18:32:13Z</dcterms:modified>
</cp:coreProperties>
</file>