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notesMasterIdLst>
    <p:notesMasterId r:id="rId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notesMaster" Target="notesMasters/notesMaster1.xml"/><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image" Target="../media/image-1-3.jpeg"/><Relationship Id="rId4" Type="http://schemas.openxmlformats.org/officeDocument/2006/relationships/image" Target="../media/image-1-4.jpe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7F5"/>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B6D72"/>
          </a:solidFill>
          <a:ln w="12700">
            <a:solidFill>
              <a:srgbClr val="2B6D72">
                <a:alpha val="0"/>
              </a:srgbClr>
            </a:solidFill>
            <a:prstDash val="solid"/>
          </a:ln>
        </p:spPr>
      </p:sp>
      <p:pic>
        <p:nvPicPr>
          <p:cNvPr id="3" name="Image 0" descr="preencoded.png">    </p:cNvPr>
          <p:cNvPicPr>
            <a:picLocks noChangeAspect="1"/>
          </p:cNvPicPr>
          <p:nvPr/>
        </p:nvPicPr>
        <p:blipFill>
          <a:blip r:embed="rId1"/>
          <a:stretch>
            <a:fillRect/>
          </a:stretch>
        </p:blipFill>
        <p:spPr>
          <a:xfrm>
            <a:off x="583557" y="256032"/>
            <a:ext cx="1566943" cy="393192"/>
          </a:xfrm>
          <a:prstGeom prst="rect">
            <a:avLst/>
          </a:prstGeom>
        </p:spPr>
      </p:pic>
      <p:sp>
        <p:nvSpPr>
          <p:cNvPr id="4" name="Text 1"/>
          <p:cNvSpPr/>
          <p:nvPr/>
        </p:nvSpPr>
        <p:spPr>
          <a:xfrm>
            <a:off x="2395728" y="246888"/>
            <a:ext cx="9052560" cy="502920"/>
          </a:xfrm>
          <a:prstGeom prst="rect">
            <a:avLst/>
          </a:prstGeom>
          <a:noFill/>
          <a:ln/>
        </p:spPr>
        <p:txBody>
          <a:bodyPr wrap="square" lIns="0" tIns="0" rIns="0" bIns="0" rtlCol="0" anchor="ctr">
            <a:normAutofit/>
          </a:bodyPr>
          <a:lstStyle/>
          <a:p>
            <a:pPr indent="0" marL="0">
              <a:buNone/>
            </a:pPr>
            <a:r>
              <a:rPr lang="en-US" sz="2300" b="1" dirty="0">
                <a:solidFill>
                  <a:srgbClr val="173F44"/>
                </a:solidFill>
                <a:latin typeface="Arial" pitchFamily="34" charset="0"/>
                <a:ea typeface="Arial" pitchFamily="34" charset="-122"/>
                <a:cs typeface="Arial" pitchFamily="34" charset="-120"/>
              </a:rPr>
              <a:t>Foundation Crawl Space and Basement Crack Seal</a:t>
            </a:r>
            <a:endParaRPr lang="en-US" sz="2300" dirty="0"/>
          </a:p>
        </p:txBody>
      </p:sp>
      <p:sp>
        <p:nvSpPr>
          <p:cNvPr id="5" name="Text 2"/>
          <p:cNvSpPr/>
          <p:nvPr/>
        </p:nvSpPr>
        <p:spPr>
          <a:xfrm>
            <a:off x="2395728" y="786384"/>
            <a:ext cx="8961120" cy="219456"/>
          </a:xfrm>
          <a:prstGeom prst="rect">
            <a:avLst/>
          </a:prstGeom>
          <a:noFill/>
          <a:ln/>
        </p:spPr>
        <p:txBody>
          <a:bodyPr wrap="square" lIns="0" tIns="0" rIns="0" bIns="0" rtlCol="0" anchor="ctr"/>
          <a:lstStyle/>
          <a:p>
            <a:pPr indent="0" marL="0">
              <a:buNone/>
            </a:pPr>
            <a:r>
              <a:rPr lang="en-US" sz="1050" dirty="0">
                <a:solidFill>
                  <a:srgbClr val="5A6B6D"/>
                </a:solidFill>
                <a:latin typeface="Arial" pitchFamily="34" charset="0"/>
                <a:ea typeface="Arial" pitchFamily="34" charset="-122"/>
                <a:cs typeface="Arial" pitchFamily="34" charset="-120"/>
              </a:rPr>
              <a:t>Boise, Idaho  •  Crack and Joint Sealing</a:t>
            </a:r>
            <a:endParaRPr lang="en-US" sz="1050" dirty="0"/>
          </a:p>
        </p:txBody>
      </p:sp>
      <p:sp>
        <p:nvSpPr>
          <p:cNvPr id="6" name="Shape 3"/>
          <p:cNvSpPr/>
          <p:nvPr/>
        </p:nvSpPr>
        <p:spPr>
          <a:xfrm>
            <a:off x="566928" y="1088136"/>
            <a:ext cx="11045952" cy="0"/>
          </a:xfrm>
          <a:prstGeom prst="line">
            <a:avLst/>
          </a:prstGeom>
          <a:noFill/>
          <a:ln w="12700">
            <a:solidFill>
              <a:srgbClr val="D8E0DE"/>
            </a:solidFill>
            <a:prstDash val="solid"/>
          </a:ln>
        </p:spPr>
      </p:sp>
      <p:sp>
        <p:nvSpPr>
          <p:cNvPr id="7" name="Text 4"/>
          <p:cNvSpPr/>
          <p:nvPr/>
        </p:nvSpPr>
        <p:spPr>
          <a:xfrm>
            <a:off x="566928" y="1298448"/>
            <a:ext cx="711403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PROBLEM</a:t>
            </a:r>
            <a:endParaRPr lang="en-US" sz="1000" dirty="0"/>
          </a:p>
        </p:txBody>
      </p:sp>
      <p:sp>
        <p:nvSpPr>
          <p:cNvPr id="8" name="Shape 5"/>
          <p:cNvSpPr/>
          <p:nvPr/>
        </p:nvSpPr>
        <p:spPr>
          <a:xfrm>
            <a:off x="566928" y="1563624"/>
            <a:ext cx="384048" cy="0"/>
          </a:xfrm>
          <a:prstGeom prst="line">
            <a:avLst/>
          </a:prstGeom>
          <a:noFill/>
          <a:ln w="25400">
            <a:solidFill>
              <a:srgbClr val="D18B4C"/>
            </a:solidFill>
            <a:prstDash val="solid"/>
          </a:ln>
        </p:spPr>
      </p:sp>
      <p:sp>
        <p:nvSpPr>
          <p:cNvPr id="9" name="Text 6"/>
          <p:cNvSpPr/>
          <p:nvPr/>
        </p:nvSpPr>
        <p:spPr>
          <a:xfrm>
            <a:off x="658368" y="1618488"/>
            <a:ext cx="6912864" cy="897128"/>
          </a:xfrm>
          <a:prstGeom prst="rect">
            <a:avLst/>
          </a:prstGeom>
          <a:noFill/>
          <a:ln/>
        </p:spPr>
        <p:txBody>
          <a:bodyPr wrap="square" lIns="0" tIns="0" rIns="0" bIns="0" rtlCol="0" anchor="t"/>
          <a:lstStyle/>
          <a:p>
            <a:pPr indent="0" marL="0">
              <a:buNone/>
            </a:pPr>
            <a:r>
              <a:rPr lang="en-US" sz="1200" dirty="0">
                <a:solidFill>
                  <a:srgbClr val="24383C"/>
                </a:solidFill>
                <a:latin typeface="Arial" pitchFamily="34" charset="0"/>
                <a:ea typeface="Arial" pitchFamily="34" charset="-122"/>
                <a:cs typeface="Arial" pitchFamily="34" charset="-120"/>
              </a:rPr>
              <a:t>Most stem walls/foundations or basements have cracks in them. You don't always need to be concerned with the cracks but if water is penetrating through them it can cause mold, water damage and other issues and should be addressed.</a:t>
            </a:r>
            <a:endParaRPr lang="en-US" sz="1200" dirty="0"/>
          </a:p>
        </p:txBody>
      </p:sp>
      <p:sp>
        <p:nvSpPr>
          <p:cNvPr id="10" name="Text 7"/>
          <p:cNvSpPr/>
          <p:nvPr/>
        </p:nvSpPr>
        <p:spPr>
          <a:xfrm>
            <a:off x="566928" y="2607056"/>
            <a:ext cx="711403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SOLUTION</a:t>
            </a:r>
            <a:endParaRPr lang="en-US" sz="1000" dirty="0"/>
          </a:p>
        </p:txBody>
      </p:sp>
      <p:sp>
        <p:nvSpPr>
          <p:cNvPr id="11" name="Shape 8"/>
          <p:cNvSpPr/>
          <p:nvPr/>
        </p:nvSpPr>
        <p:spPr>
          <a:xfrm>
            <a:off x="566928" y="2872232"/>
            <a:ext cx="384048" cy="0"/>
          </a:xfrm>
          <a:prstGeom prst="line">
            <a:avLst/>
          </a:prstGeom>
          <a:noFill/>
          <a:ln w="25400">
            <a:solidFill>
              <a:srgbClr val="D18B4C"/>
            </a:solidFill>
            <a:prstDash val="solid"/>
          </a:ln>
        </p:spPr>
      </p:sp>
      <p:sp>
        <p:nvSpPr>
          <p:cNvPr id="12" name="Text 9"/>
          <p:cNvSpPr/>
          <p:nvPr/>
        </p:nvSpPr>
        <p:spPr>
          <a:xfrm>
            <a:off x="658368" y="2927096"/>
            <a:ext cx="6912864" cy="2234184"/>
          </a:xfrm>
          <a:prstGeom prst="rect">
            <a:avLst/>
          </a:prstGeom>
          <a:noFill/>
          <a:ln/>
        </p:spPr>
        <p:txBody>
          <a:bodyPr wrap="square" lIns="0" tIns="0" rIns="0" bIns="0" rtlCol="0" anchor="t"/>
          <a:lstStyle/>
          <a:p>
            <a:pPr indent="0" marL="0">
              <a:buNone/>
            </a:pPr>
            <a:r>
              <a:rPr lang="en-US" sz="1200" dirty="0">
                <a:solidFill>
                  <a:srgbClr val="24383C"/>
                </a:solidFill>
                <a:latin typeface="Arial" pitchFamily="34" charset="0"/>
                <a:ea typeface="Arial" pitchFamily="34" charset="-122"/>
                <a:cs typeface="Arial" pitchFamily="34" charset="-120"/>
              </a:rPr>
              <a:t>We seal these cracks from inside the crawl space with a permanent pressure grout system. Water activated grout is injected under pressure from inside and penetrates all the way through to the outside sealing out water permanently with a flexible waterproof grout.</a:t>
            </a:r>
            <a:endParaRPr lang="en-US" sz="1200" dirty="0"/>
          </a:p>
          <a:p>
            <a:pPr indent="0" marL="0">
              <a:buNone/>
            </a:pPr>
            <a:endParaRPr lang="en-US" sz="1200" dirty="0"/>
          </a:p>
          <a:p>
            <a:pPr indent="0" marL="0">
              <a:buNone/>
            </a:pPr>
            <a:r>
              <a:rPr lang="en-US" sz="1200" dirty="0">
                <a:solidFill>
                  <a:srgbClr val="24383C"/>
                </a:solidFill>
                <a:latin typeface="Arial" pitchFamily="34" charset="0"/>
                <a:ea typeface="Arial" pitchFamily="34" charset="-122"/>
                <a:cs typeface="Arial" pitchFamily="34" charset="-120"/>
              </a:rPr>
              <a:t>Some contractors will use a nonsag sealant to seal these cracks. Nonsag sealers often fail quickly. They are not designed for this type of application.</a:t>
            </a:r>
            <a:endParaRPr lang="en-US" sz="1200" dirty="0"/>
          </a:p>
          <a:p>
            <a:pPr indent="0" marL="0">
              <a:buNone/>
            </a:pPr>
            <a:endParaRPr lang="en-US" sz="1200" dirty="0"/>
          </a:p>
          <a:p>
            <a:pPr indent="0" marL="0">
              <a:buNone/>
            </a:pPr>
            <a:r>
              <a:rPr lang="en-US" sz="1200" dirty="0">
                <a:solidFill>
                  <a:srgbClr val="24383C"/>
                </a:solidFill>
                <a:latin typeface="Arial" pitchFamily="34" charset="0"/>
                <a:ea typeface="Arial" pitchFamily="34" charset="-122"/>
                <a:cs typeface="Arial" pitchFamily="34" charset="-120"/>
              </a:rPr>
              <a:t>During the grouting process we take a lot of pictures so that homeowners can see the process and results without the need to go into the crawl space.</a:t>
            </a:r>
            <a:endParaRPr lang="en-US" sz="1200" dirty="0"/>
          </a:p>
        </p:txBody>
      </p:sp>
      <p:sp>
        <p:nvSpPr>
          <p:cNvPr id="13" name="Text 10"/>
          <p:cNvSpPr/>
          <p:nvPr/>
        </p:nvSpPr>
        <p:spPr>
          <a:xfrm>
            <a:off x="566928" y="5252720"/>
            <a:ext cx="711403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RESULT</a:t>
            </a:r>
            <a:endParaRPr lang="en-US" sz="1000" dirty="0"/>
          </a:p>
        </p:txBody>
      </p:sp>
      <p:sp>
        <p:nvSpPr>
          <p:cNvPr id="14" name="Shape 11"/>
          <p:cNvSpPr/>
          <p:nvPr/>
        </p:nvSpPr>
        <p:spPr>
          <a:xfrm>
            <a:off x="566928" y="5517896"/>
            <a:ext cx="384048" cy="0"/>
          </a:xfrm>
          <a:prstGeom prst="line">
            <a:avLst/>
          </a:prstGeom>
          <a:noFill/>
          <a:ln w="25400">
            <a:solidFill>
              <a:srgbClr val="D18B4C"/>
            </a:solidFill>
            <a:prstDash val="solid"/>
          </a:ln>
        </p:spPr>
      </p:sp>
      <p:sp>
        <p:nvSpPr>
          <p:cNvPr id="15" name="Text 12"/>
          <p:cNvSpPr/>
          <p:nvPr/>
        </p:nvSpPr>
        <p:spPr>
          <a:xfrm>
            <a:off x="658368" y="5572760"/>
            <a:ext cx="6912864" cy="562864"/>
          </a:xfrm>
          <a:prstGeom prst="rect">
            <a:avLst/>
          </a:prstGeom>
          <a:noFill/>
          <a:ln/>
        </p:spPr>
        <p:txBody>
          <a:bodyPr wrap="square" lIns="0" tIns="0" rIns="0" bIns="0" rtlCol="0" anchor="t"/>
          <a:lstStyle/>
          <a:p>
            <a:pPr indent="0" marL="0">
              <a:buNone/>
            </a:pPr>
            <a:r>
              <a:rPr lang="en-US" sz="1200" dirty="0">
                <a:solidFill>
                  <a:srgbClr val="24383C"/>
                </a:solidFill>
                <a:latin typeface="Arial" pitchFamily="34" charset="0"/>
                <a:ea typeface="Arial" pitchFamily="34" charset="-122"/>
                <a:cs typeface="Arial" pitchFamily="34" charset="-120"/>
              </a:rPr>
              <a:t>Pressure grouting cracks in foundation walls is the long term permanent solution.</a:t>
            </a:r>
            <a:endParaRPr lang="en-US" sz="1200" dirty="0"/>
          </a:p>
        </p:txBody>
      </p:sp>
      <p:sp>
        <p:nvSpPr>
          <p:cNvPr id="16" name="Text 13"/>
          <p:cNvSpPr/>
          <p:nvPr/>
        </p:nvSpPr>
        <p:spPr>
          <a:xfrm>
            <a:off x="8092440" y="1298448"/>
            <a:ext cx="3520440"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PROJECT PHOTOS</a:t>
            </a:r>
            <a:endParaRPr lang="en-US" sz="1000" dirty="0"/>
          </a:p>
        </p:txBody>
      </p:sp>
      <p:pic>
        <p:nvPicPr>
          <p:cNvPr id="17" name="Image 1" descr="preencoded.png">    </p:cNvPr>
          <p:cNvPicPr>
            <a:picLocks noChangeAspect="1"/>
          </p:cNvPicPr>
          <p:nvPr/>
        </p:nvPicPr>
        <p:blipFill>
          <a:blip r:embed="rId2"/>
          <a:stretch>
            <a:fillRect/>
          </a:stretch>
        </p:blipFill>
        <p:spPr>
          <a:xfrm>
            <a:off x="9317736" y="1618488"/>
            <a:ext cx="1069848" cy="1426464"/>
          </a:xfrm>
          <a:prstGeom prst="rect">
            <a:avLst/>
          </a:prstGeom>
        </p:spPr>
      </p:pic>
      <p:sp>
        <p:nvSpPr>
          <p:cNvPr id="18" name="Shape 14"/>
          <p:cNvSpPr/>
          <p:nvPr/>
        </p:nvSpPr>
        <p:spPr>
          <a:xfrm>
            <a:off x="8092440" y="1618488"/>
            <a:ext cx="3520440" cy="1426464"/>
          </a:xfrm>
          <a:prstGeom prst="rect">
            <a:avLst/>
          </a:prstGeom>
          <a:solidFill>
            <a:srgbClr val="FFFFFF">
              <a:alpha val="0"/>
            </a:srgbClr>
          </a:solidFill>
          <a:ln w="8890">
            <a:solidFill>
              <a:srgbClr val="D8E0DE"/>
            </a:solidFill>
            <a:prstDash val="solid"/>
          </a:ln>
        </p:spPr>
      </p:sp>
      <p:sp>
        <p:nvSpPr>
          <p:cNvPr id="19" name="Text 15"/>
          <p:cNvSpPr/>
          <p:nvPr/>
        </p:nvSpPr>
        <p:spPr>
          <a:xfrm>
            <a:off x="8202168" y="2825496"/>
            <a:ext cx="329184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foundation crack-seal and exterior drain area (image 1)</a:t>
            </a:r>
            <a:endParaRPr lang="en-US" sz="700" dirty="0"/>
          </a:p>
        </p:txBody>
      </p:sp>
      <p:pic>
        <p:nvPicPr>
          <p:cNvPr id="20" name="Image 2" descr="preencoded.png">    </p:cNvPr>
          <p:cNvPicPr>
            <a:picLocks noChangeAspect="1"/>
          </p:cNvPicPr>
          <p:nvPr/>
        </p:nvPicPr>
        <p:blipFill>
          <a:blip r:embed="rId3"/>
          <a:stretch>
            <a:fillRect/>
          </a:stretch>
        </p:blipFill>
        <p:spPr>
          <a:xfrm>
            <a:off x="9317736" y="3163824"/>
            <a:ext cx="1069848" cy="1426464"/>
          </a:xfrm>
          <a:prstGeom prst="rect">
            <a:avLst/>
          </a:prstGeom>
        </p:spPr>
      </p:pic>
      <p:sp>
        <p:nvSpPr>
          <p:cNvPr id="21" name="Shape 16"/>
          <p:cNvSpPr/>
          <p:nvPr/>
        </p:nvSpPr>
        <p:spPr>
          <a:xfrm>
            <a:off x="8092440" y="3163824"/>
            <a:ext cx="3520440" cy="1426464"/>
          </a:xfrm>
          <a:prstGeom prst="rect">
            <a:avLst/>
          </a:prstGeom>
          <a:solidFill>
            <a:srgbClr val="FFFFFF">
              <a:alpha val="0"/>
            </a:srgbClr>
          </a:solidFill>
          <a:ln w="8890">
            <a:solidFill>
              <a:srgbClr val="D8E0DE"/>
            </a:solidFill>
            <a:prstDash val="solid"/>
          </a:ln>
        </p:spPr>
      </p:sp>
      <p:sp>
        <p:nvSpPr>
          <p:cNvPr id="22" name="Text 17"/>
          <p:cNvSpPr/>
          <p:nvPr/>
        </p:nvSpPr>
        <p:spPr>
          <a:xfrm>
            <a:off x="8202168" y="4370832"/>
            <a:ext cx="329184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foundation crack-seal and exterior drain area (image 2)</a:t>
            </a:r>
            <a:endParaRPr lang="en-US" sz="700" dirty="0"/>
          </a:p>
        </p:txBody>
      </p:sp>
      <p:pic>
        <p:nvPicPr>
          <p:cNvPr id="23" name="Image 3" descr="preencoded.png">    </p:cNvPr>
          <p:cNvPicPr>
            <a:picLocks noChangeAspect="1"/>
          </p:cNvPicPr>
          <p:nvPr/>
        </p:nvPicPr>
        <p:blipFill>
          <a:blip r:embed="rId4"/>
          <a:stretch>
            <a:fillRect/>
          </a:stretch>
        </p:blipFill>
        <p:spPr>
          <a:xfrm>
            <a:off x="9317736" y="4709160"/>
            <a:ext cx="1069848" cy="1426464"/>
          </a:xfrm>
          <a:prstGeom prst="rect">
            <a:avLst/>
          </a:prstGeom>
        </p:spPr>
      </p:pic>
      <p:sp>
        <p:nvSpPr>
          <p:cNvPr id="24" name="Shape 18"/>
          <p:cNvSpPr/>
          <p:nvPr/>
        </p:nvSpPr>
        <p:spPr>
          <a:xfrm>
            <a:off x="8092440" y="4709160"/>
            <a:ext cx="3520440" cy="1426464"/>
          </a:xfrm>
          <a:prstGeom prst="rect">
            <a:avLst/>
          </a:prstGeom>
          <a:solidFill>
            <a:srgbClr val="FFFFFF">
              <a:alpha val="0"/>
            </a:srgbClr>
          </a:solidFill>
          <a:ln w="8890">
            <a:solidFill>
              <a:srgbClr val="D8E0DE"/>
            </a:solidFill>
            <a:prstDash val="solid"/>
          </a:ln>
        </p:spPr>
      </p:sp>
      <p:sp>
        <p:nvSpPr>
          <p:cNvPr id="25" name="Text 19"/>
          <p:cNvSpPr/>
          <p:nvPr/>
        </p:nvSpPr>
        <p:spPr>
          <a:xfrm>
            <a:off x="8202168" y="5916168"/>
            <a:ext cx="329184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foundation crack-seal and exterior drain area (image 3)</a:t>
            </a:r>
            <a:endParaRPr lang="en-US" sz="700" dirty="0"/>
          </a:p>
        </p:txBody>
      </p:sp>
      <p:sp>
        <p:nvSpPr>
          <p:cNvPr id="26" name="Shape 20"/>
          <p:cNvSpPr/>
          <p:nvPr/>
        </p:nvSpPr>
        <p:spPr>
          <a:xfrm>
            <a:off x="566928" y="6318504"/>
            <a:ext cx="11045952" cy="0"/>
          </a:xfrm>
          <a:prstGeom prst="line">
            <a:avLst/>
          </a:prstGeom>
          <a:noFill/>
          <a:ln w="12700">
            <a:solidFill>
              <a:srgbClr val="D8E0DE"/>
            </a:solidFill>
            <a:prstDash val="solid"/>
          </a:ln>
        </p:spPr>
      </p:sp>
      <p:sp>
        <p:nvSpPr>
          <p:cNvPr id="27" name="Text 21"/>
          <p:cNvSpPr/>
          <p:nvPr/>
        </p:nvSpPr>
        <p:spPr>
          <a:xfrm>
            <a:off x="566928" y="6473952"/>
            <a:ext cx="4572000" cy="182880"/>
          </a:xfrm>
          <a:prstGeom prst="rect">
            <a:avLst/>
          </a:prstGeom>
          <a:noFill/>
          <a:ln/>
        </p:spPr>
        <p:txBody>
          <a:bodyPr wrap="square" lIns="0" tIns="0" rIns="0" bIns="0" rtlCol="0" anchor="ctr"/>
          <a:lstStyle/>
          <a:p>
            <a:pPr indent="0" marL="0">
              <a:buNone/>
            </a:pPr>
            <a:r>
              <a:rPr lang="en-US" sz="900" dirty="0">
                <a:solidFill>
                  <a:srgbClr val="5A6B6D"/>
                </a:solidFill>
                <a:latin typeface="Arial" pitchFamily="34" charset="0"/>
                <a:ea typeface="Arial" pitchFamily="34" charset="-122"/>
                <a:cs typeface="Arial" pitchFamily="34" charset="-120"/>
              </a:rPr>
              <a:t>208-780-9292  •  gopolyflow.com</a:t>
            </a:r>
            <a:endParaRPr lang="en-US" sz="900" dirty="0"/>
          </a:p>
        </p:txBody>
      </p:sp>
      <p:sp>
        <p:nvSpPr>
          <p:cNvPr id="28" name="Text 22"/>
          <p:cNvSpPr/>
          <p:nvPr/>
        </p:nvSpPr>
        <p:spPr>
          <a:xfrm>
            <a:off x="8641080" y="6473952"/>
            <a:ext cx="2971800" cy="182880"/>
          </a:xfrm>
          <a:prstGeom prst="rect">
            <a:avLst/>
          </a:prstGeom>
          <a:noFill/>
          <a:ln/>
        </p:spPr>
        <p:txBody>
          <a:bodyPr wrap="square" lIns="0" tIns="0" rIns="0" bIns="0" rtlCol="0" anchor="ctr"/>
          <a:lstStyle/>
          <a:p>
            <a:pPr algn="r" indent="0" marL="0">
              <a:buNone/>
            </a:pPr>
            <a:r>
              <a:rPr lang="en-US" sz="800" dirty="0">
                <a:solidFill>
                  <a:srgbClr val="2B6D72"/>
                </a:solidFill>
                <a:latin typeface="Arial" pitchFamily="34" charset="0"/>
                <a:ea typeface="Arial" pitchFamily="34" charset="-122"/>
                <a:cs typeface="Arial" pitchFamily="34" charset="-120"/>
              </a:rPr>
              <a:t>POLYFLOW  |  CASE STUDY</a:t>
            </a:r>
            <a:endParaRPr lang="en-US" sz="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Slide 1</vt:lpstr>
    </vt:vector>
  </TitlesOfParts>
  <Company>PolyFlow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Foundation Crawl Space and Basement Crack Seal</dc:title>
  <dc:subject>PolyFlow case study</dc:subject>
  <dc:creator>PolyFlow</dc:creator>
  <cp:lastModifiedBy>PolyFlow</cp:lastModifiedBy>
  <cp:revision>1</cp:revision>
  <dcterms:created xsi:type="dcterms:W3CDTF">2026-09-25T18:26:33Z</dcterms:created>
  <dcterms:modified xsi:type="dcterms:W3CDTF">2026-09-25T18:26:33Z</dcterms:modified>
</cp:coreProperties>
</file>