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Front Porch Pillars</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Idaho City, Idaho  •  Foundation Repair</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839419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8193024" cy="1376825"/>
          </a:xfrm>
          <a:prstGeom prst="rect">
            <a:avLst/>
          </a:prstGeom>
          <a:noFill/>
          <a:ln/>
        </p:spPr>
        <p:txBody>
          <a:bodyPr wrap="square" lIns="0" tIns="0" rIns="0" bIns="0" rtlCol="0" anchor="t"/>
          <a:lstStyle/>
          <a:p>
            <a:pPr indent="0" marL="0">
              <a:buNone/>
            </a:pPr>
            <a:r>
              <a:rPr lang="en-US" sz="1100" dirty="0">
                <a:solidFill>
                  <a:srgbClr val="24383C"/>
                </a:solidFill>
                <a:latin typeface="Arial" pitchFamily="34" charset="0"/>
                <a:ea typeface="Arial" pitchFamily="34" charset="-122"/>
                <a:cs typeface="Arial" pitchFamily="34" charset="-120"/>
              </a:rPr>
              <a:t>During the initial concrete foundation construction phase the concrete contractor installed the sub-grade support piers 3 feet below the level they should have been installed. The ground level was brought up with road mix and compacted up to grade under the above grade roof support pillars and the 4 inch concrete flatwork leading to the front entry way. During our pre inspection we used a probe to detect voids between the slab on grade and the concrete pillar 3 feet below grade. We also measured both pillars which had settled 1 inch lower than the original grade. The pillars settling on the front side of the porch caused the front porch pad to heave in the middle causing a trip hazard across the middle of the entire entry way.</a:t>
            </a:r>
            <a:endParaRPr lang="en-US" sz="1100" dirty="0"/>
          </a:p>
        </p:txBody>
      </p:sp>
      <p:sp>
        <p:nvSpPr>
          <p:cNvPr id="10" name="Text 7"/>
          <p:cNvSpPr/>
          <p:nvPr/>
        </p:nvSpPr>
        <p:spPr>
          <a:xfrm>
            <a:off x="566928" y="3086753"/>
            <a:ext cx="839419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351929"/>
            <a:ext cx="384048" cy="0"/>
          </a:xfrm>
          <a:prstGeom prst="line">
            <a:avLst/>
          </a:prstGeom>
          <a:noFill/>
          <a:ln w="25400">
            <a:solidFill>
              <a:srgbClr val="D18B4C"/>
            </a:solidFill>
            <a:prstDash val="solid"/>
          </a:ln>
        </p:spPr>
      </p:sp>
      <p:sp>
        <p:nvSpPr>
          <p:cNvPr id="12" name="Text 9"/>
          <p:cNvSpPr/>
          <p:nvPr/>
        </p:nvSpPr>
        <p:spPr>
          <a:xfrm>
            <a:off x="658368" y="3406793"/>
            <a:ext cx="8193024" cy="1667691"/>
          </a:xfrm>
          <a:prstGeom prst="rect">
            <a:avLst/>
          </a:prstGeom>
          <a:noFill/>
          <a:ln/>
        </p:spPr>
        <p:txBody>
          <a:bodyPr wrap="square" lIns="0" tIns="0" rIns="0" bIns="0" rtlCol="0" anchor="t"/>
          <a:lstStyle/>
          <a:p>
            <a:pPr indent="0" marL="0">
              <a:buNone/>
            </a:pPr>
            <a:r>
              <a:rPr lang="en-US" sz="1100" dirty="0">
                <a:solidFill>
                  <a:srgbClr val="24383C"/>
                </a:solidFill>
                <a:latin typeface="Arial" pitchFamily="34" charset="0"/>
                <a:ea typeface="Arial" pitchFamily="34" charset="-122"/>
                <a:cs typeface="Arial" pitchFamily="34" charset="-120"/>
              </a:rPr>
              <a:t>With our direct injection process we locked the unconsolidated base material between the original sub-grade concrete pillar 3 feet below the surface and the slab on grade above grade support pillars with a two-component structural foam; this process increased the load bearing capacity of the soil to allow us to lift to proper grade. Then we drilled small holes through the surface of the front porch slab and lifted the slab and pillars to their original grade and height; this caused the heaved slab in the middle to lower back down into it's original position which eliminated the trip hazard. This process created a consolidated mass of soil between the top of the concrete pillar below grade and the on-grade concrete porch. The above grade roof structure and porch now efficiently transfers it's weight to the below grade concrete pillars; creating a permanent solution to a structural problem with minimal disruption to the existing surrounding area.</a:t>
            </a:r>
            <a:endParaRPr lang="en-US" sz="1100" dirty="0"/>
          </a:p>
        </p:txBody>
      </p:sp>
      <p:sp>
        <p:nvSpPr>
          <p:cNvPr id="13" name="Text 10"/>
          <p:cNvSpPr/>
          <p:nvPr/>
        </p:nvSpPr>
        <p:spPr>
          <a:xfrm>
            <a:off x="566928" y="5165925"/>
            <a:ext cx="839419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431101"/>
            <a:ext cx="384048" cy="0"/>
          </a:xfrm>
          <a:prstGeom prst="line">
            <a:avLst/>
          </a:prstGeom>
          <a:noFill/>
          <a:ln w="25400">
            <a:solidFill>
              <a:srgbClr val="D18B4C"/>
            </a:solidFill>
            <a:prstDash val="solid"/>
          </a:ln>
        </p:spPr>
      </p:sp>
      <p:sp>
        <p:nvSpPr>
          <p:cNvPr id="15" name="Text 12"/>
          <p:cNvSpPr/>
          <p:nvPr/>
        </p:nvSpPr>
        <p:spPr>
          <a:xfrm>
            <a:off x="658368" y="5485965"/>
            <a:ext cx="8193024" cy="649659"/>
          </a:xfrm>
          <a:prstGeom prst="rect">
            <a:avLst/>
          </a:prstGeom>
          <a:noFill/>
          <a:ln/>
        </p:spPr>
        <p:txBody>
          <a:bodyPr wrap="square" lIns="0" tIns="0" rIns="0" bIns="0" rtlCol="0" anchor="t"/>
          <a:lstStyle/>
          <a:p>
            <a:pPr indent="0" marL="0">
              <a:buNone/>
            </a:pPr>
            <a:r>
              <a:rPr lang="en-US" sz="1100" dirty="0">
                <a:solidFill>
                  <a:srgbClr val="24383C"/>
                </a:solidFill>
                <a:latin typeface="Arial" pitchFamily="34" charset="0"/>
                <a:ea typeface="Arial" pitchFamily="34" charset="-122"/>
                <a:cs typeface="Arial" pitchFamily="34" charset="-120"/>
              </a:rPr>
              <a:t>The pillars are now sitting on a high density structural foam footing. The front was lifted and there is no trip hazard or fear of the pillars sinking into the ground. </a:t>
            </a:r>
            <a:endParaRPr lang="en-US" sz="1100" dirty="0"/>
          </a:p>
          <a:p>
            <a:pPr indent="0" marL="0">
              <a:buNone/>
            </a:pPr>
            <a:r>
              <a:rPr lang="en-US" sz="1100" dirty="0">
                <a:solidFill>
                  <a:srgbClr val="24383C"/>
                </a:solidFill>
                <a:latin typeface="Arial" pitchFamily="34" charset="0"/>
                <a:ea typeface="Arial" pitchFamily="34" charset="-122"/>
                <a:cs typeface="Arial" pitchFamily="34" charset="-120"/>
              </a:rPr>
              <a:t>6 year UPDATE Still no settlement!!</a:t>
            </a:r>
            <a:endParaRPr lang="en-US" sz="1100" dirty="0"/>
          </a:p>
        </p:txBody>
      </p:sp>
      <p:sp>
        <p:nvSpPr>
          <p:cNvPr id="16" name="Text 13"/>
          <p:cNvSpPr/>
          <p:nvPr/>
        </p:nvSpPr>
        <p:spPr>
          <a:xfrm>
            <a:off x="9372600" y="1298448"/>
            <a:ext cx="224028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9541764" y="1618488"/>
            <a:ext cx="1901952" cy="1426464"/>
          </a:xfrm>
          <a:prstGeom prst="rect">
            <a:avLst/>
          </a:prstGeom>
        </p:spPr>
      </p:pic>
      <p:sp>
        <p:nvSpPr>
          <p:cNvPr id="18" name="Shape 14"/>
          <p:cNvSpPr/>
          <p:nvPr/>
        </p:nvSpPr>
        <p:spPr>
          <a:xfrm>
            <a:off x="9372600" y="1618488"/>
            <a:ext cx="2240280" cy="1426464"/>
          </a:xfrm>
          <a:prstGeom prst="rect">
            <a:avLst/>
          </a:prstGeom>
          <a:solidFill>
            <a:srgbClr val="FFFFFF">
              <a:alpha val="0"/>
            </a:srgbClr>
          </a:solidFill>
          <a:ln w="8890">
            <a:solidFill>
              <a:srgbClr val="D8E0DE"/>
            </a:solidFill>
            <a:prstDash val="solid"/>
          </a:ln>
        </p:spPr>
      </p:sp>
      <p:sp>
        <p:nvSpPr>
          <p:cNvPr id="19" name="Text 15"/>
          <p:cNvSpPr/>
          <p:nvPr/>
        </p:nvSpPr>
        <p:spPr>
          <a:xfrm>
            <a:off x="9482328" y="2825496"/>
            <a:ext cx="201168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front porch pillars and concrete-entry work (image 1)</a:t>
            </a:r>
            <a:endParaRPr lang="en-US" sz="700" dirty="0"/>
          </a:p>
        </p:txBody>
      </p:sp>
      <p:pic>
        <p:nvPicPr>
          <p:cNvPr id="20" name="Image 2" descr="preencoded.png">    </p:cNvPr>
          <p:cNvPicPr>
            <a:picLocks noChangeAspect="1"/>
          </p:cNvPicPr>
          <p:nvPr/>
        </p:nvPicPr>
        <p:blipFill>
          <a:blip r:embed="rId3"/>
          <a:stretch>
            <a:fillRect/>
          </a:stretch>
        </p:blipFill>
        <p:spPr>
          <a:xfrm>
            <a:off x="9541764" y="3163824"/>
            <a:ext cx="1901952" cy="1426464"/>
          </a:xfrm>
          <a:prstGeom prst="rect">
            <a:avLst/>
          </a:prstGeom>
        </p:spPr>
      </p:pic>
      <p:sp>
        <p:nvSpPr>
          <p:cNvPr id="21" name="Shape 16"/>
          <p:cNvSpPr/>
          <p:nvPr/>
        </p:nvSpPr>
        <p:spPr>
          <a:xfrm>
            <a:off x="9372600" y="3163824"/>
            <a:ext cx="2240280" cy="1426464"/>
          </a:xfrm>
          <a:prstGeom prst="rect">
            <a:avLst/>
          </a:prstGeom>
          <a:solidFill>
            <a:srgbClr val="FFFFFF">
              <a:alpha val="0"/>
            </a:srgbClr>
          </a:solidFill>
          <a:ln w="8890">
            <a:solidFill>
              <a:srgbClr val="D8E0DE"/>
            </a:solidFill>
            <a:prstDash val="solid"/>
          </a:ln>
        </p:spPr>
      </p:sp>
      <p:sp>
        <p:nvSpPr>
          <p:cNvPr id="22" name="Text 17"/>
          <p:cNvSpPr/>
          <p:nvPr/>
        </p:nvSpPr>
        <p:spPr>
          <a:xfrm>
            <a:off x="9482328" y="4370832"/>
            <a:ext cx="201168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front porch pillars and concrete-entry work (image 2)</a:t>
            </a:r>
            <a:endParaRPr lang="en-US" sz="700" dirty="0"/>
          </a:p>
        </p:txBody>
      </p:sp>
      <p:pic>
        <p:nvPicPr>
          <p:cNvPr id="23" name="Image 3" descr="preencoded.png">    </p:cNvPr>
          <p:cNvPicPr>
            <a:picLocks noChangeAspect="1"/>
          </p:cNvPicPr>
          <p:nvPr/>
        </p:nvPicPr>
        <p:blipFill>
          <a:blip r:embed="rId4"/>
          <a:stretch>
            <a:fillRect/>
          </a:stretch>
        </p:blipFill>
        <p:spPr>
          <a:xfrm>
            <a:off x="9541764" y="4709160"/>
            <a:ext cx="1901952" cy="1426464"/>
          </a:xfrm>
          <a:prstGeom prst="rect">
            <a:avLst/>
          </a:prstGeom>
        </p:spPr>
      </p:pic>
      <p:sp>
        <p:nvSpPr>
          <p:cNvPr id="24" name="Shape 18"/>
          <p:cNvSpPr/>
          <p:nvPr/>
        </p:nvSpPr>
        <p:spPr>
          <a:xfrm>
            <a:off x="9372600" y="4709160"/>
            <a:ext cx="2240280" cy="1426464"/>
          </a:xfrm>
          <a:prstGeom prst="rect">
            <a:avLst/>
          </a:prstGeom>
          <a:solidFill>
            <a:srgbClr val="FFFFFF">
              <a:alpha val="0"/>
            </a:srgbClr>
          </a:solidFill>
          <a:ln w="8890">
            <a:solidFill>
              <a:srgbClr val="D8E0DE"/>
            </a:solidFill>
            <a:prstDash val="solid"/>
          </a:ln>
        </p:spPr>
      </p:sp>
      <p:sp>
        <p:nvSpPr>
          <p:cNvPr id="25" name="Text 19"/>
          <p:cNvSpPr/>
          <p:nvPr/>
        </p:nvSpPr>
        <p:spPr>
          <a:xfrm>
            <a:off x="9482328" y="5916168"/>
            <a:ext cx="201168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front porch pillars and concrete-entry work (image 3)</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 Porch Pillars</dc:title>
  <dc:subject>PolyFlow case study</dc:subject>
  <dc:creator>PolyFlow</dc:creator>
  <cp:lastModifiedBy>PolyFlow</cp:lastModifiedBy>
  <cp:revision>1</cp:revision>
  <dcterms:created xsi:type="dcterms:W3CDTF">2026-09-25T16:30:36Z</dcterms:created>
  <dcterms:modified xsi:type="dcterms:W3CDTF">2026-09-25T16:30:36Z</dcterms:modified>
</cp:coreProperties>
</file>