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jpeg"/><Relationship Id="rId3" Type="http://schemas.openxmlformats.org/officeDocument/2006/relationships/image" Target="../media/image-1-3.jpeg"/><Relationship Id="rId4" Type="http://schemas.openxmlformats.org/officeDocument/2006/relationships/image" Target="../media/image-1-4.jpe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7F5"/>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B6D72"/>
          </a:solidFill>
          <a:ln w="12700">
            <a:solidFill>
              <a:srgbClr val="2B6D72">
                <a:alpha val="0"/>
              </a:srgbClr>
            </a:solidFill>
            <a:prstDash val="solid"/>
          </a:ln>
        </p:spPr>
      </p:sp>
      <p:pic>
        <p:nvPicPr>
          <p:cNvPr id="3" name="Image 0" descr="preencoded.png">    </p:cNvPr>
          <p:cNvPicPr>
            <a:picLocks noChangeAspect="1"/>
          </p:cNvPicPr>
          <p:nvPr/>
        </p:nvPicPr>
        <p:blipFill>
          <a:blip r:embed="rId1"/>
          <a:stretch>
            <a:fillRect/>
          </a:stretch>
        </p:blipFill>
        <p:spPr>
          <a:xfrm>
            <a:off x="583557" y="256032"/>
            <a:ext cx="1566943" cy="393192"/>
          </a:xfrm>
          <a:prstGeom prst="rect">
            <a:avLst/>
          </a:prstGeom>
        </p:spPr>
      </p:pic>
      <p:sp>
        <p:nvSpPr>
          <p:cNvPr id="4" name="Text 1"/>
          <p:cNvSpPr/>
          <p:nvPr/>
        </p:nvSpPr>
        <p:spPr>
          <a:xfrm>
            <a:off x="2395728" y="246888"/>
            <a:ext cx="9052560" cy="502920"/>
          </a:xfrm>
          <a:prstGeom prst="rect">
            <a:avLst/>
          </a:prstGeom>
          <a:noFill/>
          <a:ln/>
        </p:spPr>
        <p:txBody>
          <a:bodyPr wrap="square" lIns="0" tIns="0" rIns="0" bIns="0" rtlCol="0" anchor="ctr">
            <a:normAutofit/>
          </a:bodyPr>
          <a:lstStyle/>
          <a:p>
            <a:pPr indent="0" marL="0">
              <a:buNone/>
            </a:pPr>
            <a:r>
              <a:rPr lang="en-US" sz="2300" b="1" dirty="0">
                <a:solidFill>
                  <a:srgbClr val="173F44"/>
                </a:solidFill>
                <a:latin typeface="Arial" pitchFamily="34" charset="0"/>
                <a:ea typeface="Arial" pitchFamily="34" charset="-122"/>
                <a:cs typeface="Arial" pitchFamily="34" charset="-120"/>
              </a:rPr>
              <a:t>Shed Soil Stabilization</a:t>
            </a:r>
            <a:endParaRPr lang="en-US" sz="2300" dirty="0"/>
          </a:p>
        </p:txBody>
      </p:sp>
      <p:sp>
        <p:nvSpPr>
          <p:cNvPr id="5" name="Text 2"/>
          <p:cNvSpPr/>
          <p:nvPr/>
        </p:nvSpPr>
        <p:spPr>
          <a:xfrm>
            <a:off x="2395728" y="786384"/>
            <a:ext cx="8961120" cy="219456"/>
          </a:xfrm>
          <a:prstGeom prst="rect">
            <a:avLst/>
          </a:prstGeom>
          <a:noFill/>
          <a:ln/>
        </p:spPr>
        <p:txBody>
          <a:bodyPr wrap="square" lIns="0" tIns="0" rIns="0" bIns="0" rtlCol="0" anchor="ctr"/>
          <a:lstStyle/>
          <a:p>
            <a:pPr indent="0" marL="0">
              <a:buNone/>
            </a:pPr>
            <a:r>
              <a:rPr lang="en-US" sz="1050" dirty="0">
                <a:solidFill>
                  <a:srgbClr val="5A6B6D"/>
                </a:solidFill>
                <a:latin typeface="Arial" pitchFamily="34" charset="0"/>
                <a:ea typeface="Arial" pitchFamily="34" charset="-122"/>
                <a:cs typeface="Arial" pitchFamily="34" charset="-120"/>
              </a:rPr>
              <a:t>Garden Valley, Idaho  •  Soil Stabilization</a:t>
            </a:r>
            <a:endParaRPr lang="en-US" sz="1050" dirty="0"/>
          </a:p>
        </p:txBody>
      </p:sp>
      <p:sp>
        <p:nvSpPr>
          <p:cNvPr id="6" name="Shape 3"/>
          <p:cNvSpPr/>
          <p:nvPr/>
        </p:nvSpPr>
        <p:spPr>
          <a:xfrm>
            <a:off x="566928" y="1088136"/>
            <a:ext cx="11045952" cy="0"/>
          </a:xfrm>
          <a:prstGeom prst="line">
            <a:avLst/>
          </a:prstGeom>
          <a:noFill/>
          <a:ln w="12700">
            <a:solidFill>
              <a:srgbClr val="D8E0DE"/>
            </a:solidFill>
            <a:prstDash val="solid"/>
          </a:ln>
        </p:spPr>
      </p:sp>
      <p:sp>
        <p:nvSpPr>
          <p:cNvPr id="7" name="Text 4"/>
          <p:cNvSpPr/>
          <p:nvPr/>
        </p:nvSpPr>
        <p:spPr>
          <a:xfrm>
            <a:off x="566928" y="1298448"/>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PROBLEM</a:t>
            </a:r>
            <a:endParaRPr lang="en-US" sz="1000" dirty="0"/>
          </a:p>
        </p:txBody>
      </p:sp>
      <p:sp>
        <p:nvSpPr>
          <p:cNvPr id="8" name="Shape 5"/>
          <p:cNvSpPr/>
          <p:nvPr/>
        </p:nvSpPr>
        <p:spPr>
          <a:xfrm>
            <a:off x="566928" y="1563624"/>
            <a:ext cx="384048" cy="0"/>
          </a:xfrm>
          <a:prstGeom prst="line">
            <a:avLst/>
          </a:prstGeom>
          <a:noFill/>
          <a:ln w="25400">
            <a:solidFill>
              <a:srgbClr val="D18B4C"/>
            </a:solidFill>
            <a:prstDash val="solid"/>
          </a:ln>
        </p:spPr>
      </p:sp>
      <p:sp>
        <p:nvSpPr>
          <p:cNvPr id="9" name="Text 6"/>
          <p:cNvSpPr/>
          <p:nvPr/>
        </p:nvSpPr>
        <p:spPr>
          <a:xfrm>
            <a:off x="658368" y="1618488"/>
            <a:ext cx="6912864" cy="980694"/>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On this mountainous property, a 16W × 32L shed was backfilled around large cement barrier blocks with native soil containing organic and other deleterious material; it was not placed in compacted lifts. The shed settled more than 18 inches, damaging its attached roof, plumbing, and electrical.</a:t>
            </a:r>
            <a:endParaRPr lang="en-US" sz="1200" dirty="0"/>
          </a:p>
        </p:txBody>
      </p:sp>
      <p:sp>
        <p:nvSpPr>
          <p:cNvPr id="10" name="Text 7"/>
          <p:cNvSpPr/>
          <p:nvPr/>
        </p:nvSpPr>
        <p:spPr>
          <a:xfrm>
            <a:off x="566928" y="2690622"/>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SOLUTION</a:t>
            </a:r>
            <a:endParaRPr lang="en-US" sz="1000" dirty="0"/>
          </a:p>
        </p:txBody>
      </p:sp>
      <p:sp>
        <p:nvSpPr>
          <p:cNvPr id="11" name="Shape 8"/>
          <p:cNvSpPr/>
          <p:nvPr/>
        </p:nvSpPr>
        <p:spPr>
          <a:xfrm>
            <a:off x="566928" y="2955798"/>
            <a:ext cx="384048" cy="0"/>
          </a:xfrm>
          <a:prstGeom prst="line">
            <a:avLst/>
          </a:prstGeom>
          <a:noFill/>
          <a:ln w="25400">
            <a:solidFill>
              <a:srgbClr val="D18B4C"/>
            </a:solidFill>
            <a:prstDash val="solid"/>
          </a:ln>
        </p:spPr>
      </p:sp>
      <p:sp>
        <p:nvSpPr>
          <p:cNvPr id="12" name="Text 9"/>
          <p:cNvSpPr/>
          <p:nvPr/>
        </p:nvSpPr>
        <p:spPr>
          <a:xfrm>
            <a:off x="658368" y="3010662"/>
            <a:ext cx="6912864" cy="1920812"/>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Working with a local general contractor, Polyflow stabilized soil while the contractor mechanically lifted the shed to its original height and supported it. Testing found unconsolidated soil as deep as 12 feet. Polyflow used direct injection at predetermined depths in a grid inside and around the shed after removing its wood floor. The contractor placed temporary hydraulic jacks around the perimeter; Polyflow remained during the lift and added foam where needed to support the jacks. After final injections, the shed, its contents, and attached roof rested on soil stated to be sufficient for their weight.</a:t>
            </a:r>
            <a:endParaRPr lang="en-US" sz="1200" dirty="0"/>
          </a:p>
        </p:txBody>
      </p:sp>
      <p:sp>
        <p:nvSpPr>
          <p:cNvPr id="13" name="Text 10"/>
          <p:cNvSpPr/>
          <p:nvPr/>
        </p:nvSpPr>
        <p:spPr>
          <a:xfrm>
            <a:off x="566928" y="5022914"/>
            <a:ext cx="7114032"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RESULT</a:t>
            </a:r>
            <a:endParaRPr lang="en-US" sz="1000" dirty="0"/>
          </a:p>
        </p:txBody>
      </p:sp>
      <p:sp>
        <p:nvSpPr>
          <p:cNvPr id="14" name="Shape 11"/>
          <p:cNvSpPr/>
          <p:nvPr/>
        </p:nvSpPr>
        <p:spPr>
          <a:xfrm>
            <a:off x="566928" y="5288090"/>
            <a:ext cx="384048" cy="0"/>
          </a:xfrm>
          <a:prstGeom prst="line">
            <a:avLst/>
          </a:prstGeom>
          <a:noFill/>
          <a:ln w="25400">
            <a:solidFill>
              <a:srgbClr val="D18B4C"/>
            </a:solidFill>
            <a:prstDash val="solid"/>
          </a:ln>
        </p:spPr>
      </p:sp>
      <p:sp>
        <p:nvSpPr>
          <p:cNvPr id="15" name="Text 12"/>
          <p:cNvSpPr/>
          <p:nvPr/>
        </p:nvSpPr>
        <p:spPr>
          <a:xfrm>
            <a:off x="658368" y="5342954"/>
            <a:ext cx="6912864" cy="792671"/>
          </a:xfrm>
          <a:prstGeom prst="rect">
            <a:avLst/>
          </a:prstGeom>
          <a:noFill/>
          <a:ln/>
        </p:spPr>
        <p:txBody>
          <a:bodyPr wrap="square" lIns="0" tIns="0" rIns="0" bIns="0" rtlCol="0" anchor="t"/>
          <a:lstStyle/>
          <a:p>
            <a:pPr indent="0" marL="0">
              <a:buNone/>
            </a:pPr>
            <a:r>
              <a:rPr lang="en-US" sz="1200" dirty="0">
                <a:solidFill>
                  <a:srgbClr val="24383C"/>
                </a:solidFill>
                <a:latin typeface="Arial" pitchFamily="34" charset="0"/>
                <a:ea typeface="Arial" pitchFamily="34" charset="-122"/>
                <a:cs typeface="Arial" pitchFamily="34" charset="-120"/>
              </a:rPr>
              <a:t>The soil that had decomposed organic matter and that was never compacted properly now has been filled with structural grade high density foam. This foam is designed to last 900 years!</a:t>
            </a:r>
            <a:endParaRPr lang="en-US" sz="1200" dirty="0"/>
          </a:p>
        </p:txBody>
      </p:sp>
      <p:sp>
        <p:nvSpPr>
          <p:cNvPr id="16" name="Text 13"/>
          <p:cNvSpPr/>
          <p:nvPr/>
        </p:nvSpPr>
        <p:spPr>
          <a:xfrm>
            <a:off x="8092440" y="1298448"/>
            <a:ext cx="3520440" cy="201168"/>
          </a:xfrm>
          <a:prstGeom prst="rect">
            <a:avLst/>
          </a:prstGeom>
          <a:noFill/>
          <a:ln/>
        </p:spPr>
        <p:txBody>
          <a:bodyPr wrap="square" lIns="0" tIns="0" rIns="0" bIns="0" rtlCol="0" anchor="ctr"/>
          <a:lstStyle/>
          <a:p>
            <a:pPr indent="0" marL="0">
              <a:buNone/>
            </a:pPr>
            <a:r>
              <a:rPr lang="en-US" sz="1000" b="1" dirty="0">
                <a:solidFill>
                  <a:srgbClr val="2B6D72"/>
                </a:solidFill>
                <a:latin typeface="Arial" pitchFamily="34" charset="0"/>
                <a:ea typeface="Arial" pitchFamily="34" charset="-122"/>
                <a:cs typeface="Arial" pitchFamily="34" charset="-120"/>
              </a:rPr>
              <a:t>PROJECT PHOTOS</a:t>
            </a:r>
            <a:endParaRPr lang="en-US" sz="1000" dirty="0"/>
          </a:p>
        </p:txBody>
      </p:sp>
      <p:pic>
        <p:nvPicPr>
          <p:cNvPr id="17" name="Image 1" descr="preencoded.png">    </p:cNvPr>
          <p:cNvPicPr>
            <a:picLocks noChangeAspect="1"/>
          </p:cNvPicPr>
          <p:nvPr/>
        </p:nvPicPr>
        <p:blipFill>
          <a:blip r:embed="rId2"/>
          <a:stretch>
            <a:fillRect/>
          </a:stretch>
        </p:blipFill>
        <p:spPr>
          <a:xfrm>
            <a:off x="8901684" y="1618488"/>
            <a:ext cx="1901952" cy="1426464"/>
          </a:xfrm>
          <a:prstGeom prst="rect">
            <a:avLst/>
          </a:prstGeom>
        </p:spPr>
      </p:pic>
      <p:sp>
        <p:nvSpPr>
          <p:cNvPr id="18" name="Shape 14"/>
          <p:cNvSpPr/>
          <p:nvPr/>
        </p:nvSpPr>
        <p:spPr>
          <a:xfrm>
            <a:off x="8092440" y="1618488"/>
            <a:ext cx="3520440" cy="1426464"/>
          </a:xfrm>
          <a:prstGeom prst="rect">
            <a:avLst/>
          </a:prstGeom>
          <a:solidFill>
            <a:srgbClr val="FFFFFF">
              <a:alpha val="0"/>
            </a:srgbClr>
          </a:solidFill>
          <a:ln w="8890">
            <a:solidFill>
              <a:srgbClr val="D8E0DE"/>
            </a:solidFill>
            <a:prstDash val="solid"/>
          </a:ln>
        </p:spPr>
      </p:sp>
      <p:sp>
        <p:nvSpPr>
          <p:cNvPr id="19" name="Text 15"/>
          <p:cNvSpPr/>
          <p:nvPr/>
        </p:nvSpPr>
        <p:spPr>
          <a:xfrm>
            <a:off x="8202168" y="2825496"/>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Shed with open garage bay during soil-stabilization work</a:t>
            </a:r>
            <a:endParaRPr lang="en-US" sz="700" dirty="0"/>
          </a:p>
        </p:txBody>
      </p:sp>
      <p:pic>
        <p:nvPicPr>
          <p:cNvPr id="20" name="Image 2" descr="preencoded.png">    </p:cNvPr>
          <p:cNvPicPr>
            <a:picLocks noChangeAspect="1"/>
          </p:cNvPicPr>
          <p:nvPr/>
        </p:nvPicPr>
        <p:blipFill>
          <a:blip r:embed="rId3"/>
          <a:stretch>
            <a:fillRect/>
          </a:stretch>
        </p:blipFill>
        <p:spPr>
          <a:xfrm>
            <a:off x="9317736" y="3163824"/>
            <a:ext cx="1069848" cy="1426464"/>
          </a:xfrm>
          <a:prstGeom prst="rect">
            <a:avLst/>
          </a:prstGeom>
        </p:spPr>
      </p:pic>
      <p:sp>
        <p:nvSpPr>
          <p:cNvPr id="21" name="Shape 16"/>
          <p:cNvSpPr/>
          <p:nvPr/>
        </p:nvSpPr>
        <p:spPr>
          <a:xfrm>
            <a:off x="8092440" y="3163824"/>
            <a:ext cx="3520440" cy="1426464"/>
          </a:xfrm>
          <a:prstGeom prst="rect">
            <a:avLst/>
          </a:prstGeom>
          <a:solidFill>
            <a:srgbClr val="FFFFFF">
              <a:alpha val="0"/>
            </a:srgbClr>
          </a:solidFill>
          <a:ln w="8890">
            <a:solidFill>
              <a:srgbClr val="D8E0DE"/>
            </a:solidFill>
            <a:prstDash val="solid"/>
          </a:ln>
        </p:spPr>
      </p:sp>
      <p:sp>
        <p:nvSpPr>
          <p:cNvPr id="22" name="Text 17"/>
          <p:cNvSpPr/>
          <p:nvPr/>
        </p:nvSpPr>
        <p:spPr>
          <a:xfrm>
            <a:off x="8202168" y="4370832"/>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Completed shed side above retaining wall and gravel grade</a:t>
            </a:r>
            <a:endParaRPr lang="en-US" sz="700" dirty="0"/>
          </a:p>
        </p:txBody>
      </p:sp>
      <p:pic>
        <p:nvPicPr>
          <p:cNvPr id="23" name="Image 3" descr="preencoded.png">    </p:cNvPr>
          <p:cNvPicPr>
            <a:picLocks noChangeAspect="1"/>
          </p:cNvPicPr>
          <p:nvPr/>
        </p:nvPicPr>
        <p:blipFill>
          <a:blip r:embed="rId4"/>
          <a:stretch>
            <a:fillRect/>
          </a:stretch>
        </p:blipFill>
        <p:spPr>
          <a:xfrm>
            <a:off x="8901684" y="4709160"/>
            <a:ext cx="1901952" cy="1426464"/>
          </a:xfrm>
          <a:prstGeom prst="rect">
            <a:avLst/>
          </a:prstGeom>
        </p:spPr>
      </p:pic>
      <p:sp>
        <p:nvSpPr>
          <p:cNvPr id="24" name="Shape 18"/>
          <p:cNvSpPr/>
          <p:nvPr/>
        </p:nvSpPr>
        <p:spPr>
          <a:xfrm>
            <a:off x="8092440" y="4709160"/>
            <a:ext cx="3520440" cy="1426464"/>
          </a:xfrm>
          <a:prstGeom prst="rect">
            <a:avLst/>
          </a:prstGeom>
          <a:solidFill>
            <a:srgbClr val="FFFFFF">
              <a:alpha val="0"/>
            </a:srgbClr>
          </a:solidFill>
          <a:ln w="8890">
            <a:solidFill>
              <a:srgbClr val="D8E0DE"/>
            </a:solidFill>
            <a:prstDash val="solid"/>
          </a:ln>
        </p:spPr>
      </p:sp>
      <p:sp>
        <p:nvSpPr>
          <p:cNvPr id="25" name="Text 19"/>
          <p:cNvSpPr/>
          <p:nvPr/>
        </p:nvSpPr>
        <p:spPr>
          <a:xfrm>
            <a:off x="8202168" y="5916168"/>
            <a:ext cx="3291840" cy="164592"/>
          </a:xfrm>
          <a:prstGeom prst="rect">
            <a:avLst/>
          </a:prstGeom>
          <a:noFill/>
          <a:ln/>
        </p:spPr>
        <p:txBody>
          <a:bodyPr wrap="square" lIns="0" tIns="0" rIns="0" bIns="0" rtlCol="0" anchor="ctr">
            <a:normAutofit/>
          </a:bodyPr>
          <a:lstStyle/>
          <a:p>
            <a:pPr indent="0" marL="0">
              <a:buNone/>
            </a:pPr>
            <a:r>
              <a:rPr lang="en-US" sz="700" dirty="0">
                <a:solidFill>
                  <a:srgbClr val="FFFFFF"/>
                </a:solidFill>
                <a:latin typeface="Arial" pitchFamily="34" charset="0"/>
                <a:ea typeface="Arial" pitchFamily="34" charset="-122"/>
                <a:cs typeface="Arial" pitchFamily="34" charset="-120"/>
              </a:rPr>
              <a:t>Protected equipment inside the shed before injection work</a:t>
            </a:r>
            <a:endParaRPr lang="en-US" sz="700" dirty="0"/>
          </a:p>
        </p:txBody>
      </p:sp>
      <p:sp>
        <p:nvSpPr>
          <p:cNvPr id="26" name="Shape 20"/>
          <p:cNvSpPr/>
          <p:nvPr/>
        </p:nvSpPr>
        <p:spPr>
          <a:xfrm>
            <a:off x="566928" y="6318504"/>
            <a:ext cx="11045952" cy="0"/>
          </a:xfrm>
          <a:prstGeom prst="line">
            <a:avLst/>
          </a:prstGeom>
          <a:noFill/>
          <a:ln w="12700">
            <a:solidFill>
              <a:srgbClr val="D8E0DE"/>
            </a:solidFill>
            <a:prstDash val="solid"/>
          </a:ln>
        </p:spPr>
      </p:sp>
      <p:sp>
        <p:nvSpPr>
          <p:cNvPr id="27" name="Text 21"/>
          <p:cNvSpPr/>
          <p:nvPr/>
        </p:nvSpPr>
        <p:spPr>
          <a:xfrm>
            <a:off x="566928" y="6473952"/>
            <a:ext cx="4572000" cy="182880"/>
          </a:xfrm>
          <a:prstGeom prst="rect">
            <a:avLst/>
          </a:prstGeom>
          <a:noFill/>
          <a:ln/>
        </p:spPr>
        <p:txBody>
          <a:bodyPr wrap="square" lIns="0" tIns="0" rIns="0" bIns="0" rtlCol="0" anchor="ctr"/>
          <a:lstStyle/>
          <a:p>
            <a:pPr indent="0" marL="0">
              <a:buNone/>
            </a:pPr>
            <a:r>
              <a:rPr lang="en-US" sz="900" dirty="0">
                <a:solidFill>
                  <a:srgbClr val="5A6B6D"/>
                </a:solidFill>
                <a:latin typeface="Arial" pitchFamily="34" charset="0"/>
                <a:ea typeface="Arial" pitchFamily="34" charset="-122"/>
                <a:cs typeface="Arial" pitchFamily="34" charset="-120"/>
              </a:rPr>
              <a:t>208-780-9292  •  gopolyflow.com</a:t>
            </a:r>
            <a:endParaRPr lang="en-US" sz="900" dirty="0"/>
          </a:p>
        </p:txBody>
      </p:sp>
      <p:sp>
        <p:nvSpPr>
          <p:cNvPr id="28" name="Text 22"/>
          <p:cNvSpPr/>
          <p:nvPr/>
        </p:nvSpPr>
        <p:spPr>
          <a:xfrm>
            <a:off x="8641080" y="6473952"/>
            <a:ext cx="2971800" cy="182880"/>
          </a:xfrm>
          <a:prstGeom prst="rect">
            <a:avLst/>
          </a:prstGeom>
          <a:noFill/>
          <a:ln/>
        </p:spPr>
        <p:txBody>
          <a:bodyPr wrap="square" lIns="0" tIns="0" rIns="0" bIns="0" rtlCol="0" anchor="ctr"/>
          <a:lstStyle/>
          <a:p>
            <a:pPr algn="r" indent="0" marL="0">
              <a:buNone/>
            </a:pPr>
            <a:r>
              <a:rPr lang="en-US" sz="800" dirty="0">
                <a:solidFill>
                  <a:srgbClr val="2B6D72"/>
                </a:solidFill>
                <a:latin typeface="Arial" pitchFamily="34" charset="0"/>
                <a:ea typeface="Arial" pitchFamily="34" charset="-122"/>
                <a:cs typeface="Arial" pitchFamily="34" charset="-120"/>
              </a:rPr>
              <a:t>POLYFLOW  |  CASE STUDY</a:t>
            </a:r>
            <a:endParaRPr lang="en-US" sz="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PolyFlow</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Shed Soil Stabilization</dc:title>
  <dc:subject>PolyFlow case study</dc:subject>
  <dc:creator>PolyFlow</dc:creator>
  <cp:lastModifiedBy>PolyFlow</cp:lastModifiedBy>
  <cp:revision>1</cp:revision>
  <dcterms:created xsi:type="dcterms:W3CDTF">2026-09-25T16:22:53Z</dcterms:created>
  <dcterms:modified xsi:type="dcterms:W3CDTF">2026-09-25T16:22:53Z</dcterms:modified>
</cp:coreProperties>
</file>