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notesMasterIdLst>
    <p:notesMasterId r:id="rId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jpeg"/><Relationship Id="rId4" Type="http://schemas.openxmlformats.org/officeDocument/2006/relationships/image" Target="../media/image-1-4.jpe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7F5"/>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B6D72"/>
          </a:solidFill>
          <a:ln w="12700">
            <a:solidFill>
              <a:srgbClr val="2B6D72">
                <a:alpha val="0"/>
              </a:srgbClr>
            </a:solidFill>
            <a:prstDash val="solid"/>
          </a:ln>
        </p:spPr>
      </p:sp>
      <p:pic>
        <p:nvPicPr>
          <p:cNvPr id="3" name="Image 0" descr="preencoded.png">    </p:cNvPr>
          <p:cNvPicPr>
            <a:picLocks noChangeAspect="1"/>
          </p:cNvPicPr>
          <p:nvPr/>
        </p:nvPicPr>
        <p:blipFill>
          <a:blip r:embed="rId1"/>
          <a:stretch>
            <a:fillRect/>
          </a:stretch>
        </p:blipFill>
        <p:spPr>
          <a:xfrm>
            <a:off x="583557" y="256032"/>
            <a:ext cx="1566943" cy="393192"/>
          </a:xfrm>
          <a:prstGeom prst="rect">
            <a:avLst/>
          </a:prstGeom>
        </p:spPr>
      </p:pic>
      <p:sp>
        <p:nvSpPr>
          <p:cNvPr id="4" name="Text 1"/>
          <p:cNvSpPr/>
          <p:nvPr/>
        </p:nvSpPr>
        <p:spPr>
          <a:xfrm>
            <a:off x="2395728" y="246888"/>
            <a:ext cx="9052560" cy="502920"/>
          </a:xfrm>
          <a:prstGeom prst="rect">
            <a:avLst/>
          </a:prstGeom>
          <a:noFill/>
          <a:ln/>
        </p:spPr>
        <p:txBody>
          <a:bodyPr wrap="square" lIns="0" tIns="0" rIns="0" bIns="0" rtlCol="0" anchor="ctr">
            <a:normAutofit/>
          </a:bodyPr>
          <a:lstStyle/>
          <a:p>
            <a:pPr indent="0" marL="0">
              <a:buNone/>
            </a:pPr>
            <a:r>
              <a:rPr lang="en-US" sz="2300" b="1" dirty="0">
                <a:solidFill>
                  <a:srgbClr val="173F44"/>
                </a:solidFill>
                <a:latin typeface="Arial" pitchFamily="34" charset="0"/>
                <a:ea typeface="Arial" pitchFamily="34" charset="-122"/>
                <a:cs typeface="Arial" pitchFamily="34" charset="-120"/>
              </a:rPr>
              <a:t>Sidewalk Case Study Compilation</a:t>
            </a:r>
            <a:endParaRPr lang="en-US" sz="2300" dirty="0"/>
          </a:p>
        </p:txBody>
      </p:sp>
      <p:sp>
        <p:nvSpPr>
          <p:cNvPr id="5" name="Text 2"/>
          <p:cNvSpPr/>
          <p:nvPr/>
        </p:nvSpPr>
        <p:spPr>
          <a:xfrm>
            <a:off x="2395728" y="786384"/>
            <a:ext cx="8961120" cy="219456"/>
          </a:xfrm>
          <a:prstGeom prst="rect">
            <a:avLst/>
          </a:prstGeom>
          <a:noFill/>
          <a:ln/>
        </p:spPr>
        <p:txBody>
          <a:bodyPr wrap="square" lIns="0" tIns="0" rIns="0" bIns="0" rtlCol="0" anchor="ctr"/>
          <a:lstStyle/>
          <a:p>
            <a:pPr indent="0" marL="0">
              <a:buNone/>
            </a:pPr>
            <a:r>
              <a:rPr lang="en-US" sz="1050" dirty="0">
                <a:solidFill>
                  <a:srgbClr val="5A6B6D"/>
                </a:solidFill>
                <a:latin typeface="Arial" pitchFamily="34" charset="0"/>
                <a:ea typeface="Arial" pitchFamily="34" charset="-122"/>
                <a:cs typeface="Arial" pitchFamily="34" charset="-120"/>
              </a:rPr>
              <a:t>Treasure Valley and surrounding locations, Idaho  •  Concrete Lifting</a:t>
            </a:r>
            <a:endParaRPr lang="en-US" sz="1050" dirty="0"/>
          </a:p>
        </p:txBody>
      </p:sp>
      <p:sp>
        <p:nvSpPr>
          <p:cNvPr id="6" name="Shape 3"/>
          <p:cNvSpPr/>
          <p:nvPr/>
        </p:nvSpPr>
        <p:spPr>
          <a:xfrm>
            <a:off x="566928" y="1088136"/>
            <a:ext cx="11045952" cy="0"/>
          </a:xfrm>
          <a:prstGeom prst="line">
            <a:avLst/>
          </a:prstGeom>
          <a:noFill/>
          <a:ln w="12700">
            <a:solidFill>
              <a:srgbClr val="D8E0DE"/>
            </a:solidFill>
            <a:prstDash val="solid"/>
          </a:ln>
        </p:spPr>
      </p:sp>
      <p:sp>
        <p:nvSpPr>
          <p:cNvPr id="7" name="Text 4"/>
          <p:cNvSpPr/>
          <p:nvPr/>
        </p:nvSpPr>
        <p:spPr>
          <a:xfrm>
            <a:off x="566928" y="1298448"/>
            <a:ext cx="766267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PROBLEM</a:t>
            </a:r>
            <a:endParaRPr lang="en-US" sz="1000" dirty="0"/>
          </a:p>
        </p:txBody>
      </p:sp>
      <p:sp>
        <p:nvSpPr>
          <p:cNvPr id="8" name="Shape 5"/>
          <p:cNvSpPr/>
          <p:nvPr/>
        </p:nvSpPr>
        <p:spPr>
          <a:xfrm>
            <a:off x="566928" y="1563624"/>
            <a:ext cx="384048" cy="0"/>
          </a:xfrm>
          <a:prstGeom prst="line">
            <a:avLst/>
          </a:prstGeom>
          <a:noFill/>
          <a:ln w="25400">
            <a:solidFill>
              <a:srgbClr val="D18B4C"/>
            </a:solidFill>
            <a:prstDash val="solid"/>
          </a:ln>
        </p:spPr>
      </p:sp>
      <p:sp>
        <p:nvSpPr>
          <p:cNvPr id="9" name="Text 6"/>
          <p:cNvSpPr/>
          <p:nvPr/>
        </p:nvSpPr>
        <p:spPr>
          <a:xfrm>
            <a:off x="658368" y="1618488"/>
            <a:ext cx="7461504" cy="2103991"/>
          </a:xfrm>
          <a:prstGeom prst="rect">
            <a:avLst/>
          </a:prstGeom>
          <a:noFill/>
          <a:ln/>
        </p:spPr>
        <p:txBody>
          <a:bodyPr wrap="square" lIns="0" tIns="0" rIns="0" bIns="0" rtlCol="0" anchor="t"/>
          <a:lstStyle/>
          <a:p>
            <a:pPr indent="0" marL="0">
              <a:buNone/>
            </a:pPr>
            <a:r>
              <a:rPr lang="en-US" sz="1100" dirty="0">
                <a:solidFill>
                  <a:srgbClr val="24383C"/>
                </a:solidFill>
                <a:latin typeface="Arial" pitchFamily="34" charset="0"/>
                <a:ea typeface="Arial" pitchFamily="34" charset="-122"/>
                <a:cs typeface="Arial" pitchFamily="34" charset="-120"/>
              </a:rPr>
              <a:t>Normal Sidewalk Settling Causes:</a:t>
            </a:r>
            <a:endParaRPr lang="en-US" sz="1100" dirty="0"/>
          </a:p>
          <a:p>
            <a:pPr indent="0" marL="0">
              <a:buNone/>
            </a:pPr>
            <a:endParaRPr lang="en-US" sz="1100" dirty="0"/>
          </a:p>
          <a:p>
            <a:pPr indent="0" marL="0">
              <a:buNone/>
            </a:pPr>
            <a:r>
              <a:rPr lang="en-US" sz="1100" dirty="0">
                <a:solidFill>
                  <a:srgbClr val="24383C"/>
                </a:solidFill>
                <a:latin typeface="Arial" pitchFamily="34" charset="0"/>
                <a:ea typeface="Arial" pitchFamily="34" charset="-122"/>
                <a:cs typeface="Arial" pitchFamily="34" charset="-120"/>
              </a:rPr>
              <a:t>The number one cause for sidewalks to settle in our area are rain gutters being installed on the high side of the sidewalk. As rain drains on the high side it erodes the sub base away until the weight of the sidewalk settles into the earth.</a:t>
            </a:r>
            <a:endParaRPr lang="en-US" sz="1100" dirty="0"/>
          </a:p>
          <a:p>
            <a:pPr indent="0" marL="0">
              <a:buNone/>
            </a:pPr>
            <a:endParaRPr lang="en-US" sz="1100" dirty="0"/>
          </a:p>
          <a:p>
            <a:pPr indent="0" marL="0">
              <a:buNone/>
            </a:pPr>
            <a:r>
              <a:rPr lang="en-US" sz="1100" dirty="0">
                <a:solidFill>
                  <a:srgbClr val="24383C"/>
                </a:solidFill>
                <a:latin typeface="Arial" pitchFamily="34" charset="0"/>
                <a:ea typeface="Arial" pitchFamily="34" charset="-122"/>
                <a:cs typeface="Arial" pitchFamily="34" charset="-120"/>
              </a:rPr>
              <a:t>The second most common reason is simply a lack of compaction during the construction/concrete installation process. As homes are built and they are backfilling against the foundation they don't always spend the time to compact in "lifts". Compacting in "lifts" means adding a little fill at a time and then compacting it before adding more.</a:t>
            </a:r>
            <a:endParaRPr lang="en-US" sz="1100" dirty="0"/>
          </a:p>
          <a:p>
            <a:pPr indent="0" marL="0">
              <a:buNone/>
            </a:pPr>
            <a:endParaRPr lang="en-US" sz="1100" dirty="0"/>
          </a:p>
          <a:p>
            <a:pPr indent="0" marL="0">
              <a:buNone/>
            </a:pPr>
            <a:r>
              <a:rPr lang="en-US" sz="1100" dirty="0">
                <a:solidFill>
                  <a:srgbClr val="24383C"/>
                </a:solidFill>
                <a:latin typeface="Arial" pitchFamily="34" charset="0"/>
                <a:ea typeface="Arial" pitchFamily="34" charset="-122"/>
                <a:cs typeface="Arial" pitchFamily="34" charset="-120"/>
              </a:rPr>
              <a:t>Finally, the third reason is decomposition of organic matter. As organic matter decomposes it leaves voids that will eventually cause settlement.</a:t>
            </a:r>
            <a:endParaRPr lang="en-US" sz="1100" dirty="0"/>
          </a:p>
        </p:txBody>
      </p:sp>
      <p:sp>
        <p:nvSpPr>
          <p:cNvPr id="10" name="Text 7"/>
          <p:cNvSpPr/>
          <p:nvPr/>
        </p:nvSpPr>
        <p:spPr>
          <a:xfrm>
            <a:off x="566928" y="3813919"/>
            <a:ext cx="766267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SOLUTION</a:t>
            </a:r>
            <a:endParaRPr lang="en-US" sz="1000" dirty="0"/>
          </a:p>
        </p:txBody>
      </p:sp>
      <p:sp>
        <p:nvSpPr>
          <p:cNvPr id="11" name="Shape 8"/>
          <p:cNvSpPr/>
          <p:nvPr/>
        </p:nvSpPr>
        <p:spPr>
          <a:xfrm>
            <a:off x="566928" y="4079095"/>
            <a:ext cx="384048" cy="0"/>
          </a:xfrm>
          <a:prstGeom prst="line">
            <a:avLst/>
          </a:prstGeom>
          <a:noFill/>
          <a:ln w="25400">
            <a:solidFill>
              <a:srgbClr val="D18B4C"/>
            </a:solidFill>
            <a:prstDash val="solid"/>
          </a:ln>
        </p:spPr>
      </p:sp>
      <p:sp>
        <p:nvSpPr>
          <p:cNvPr id="12" name="Text 9"/>
          <p:cNvSpPr/>
          <p:nvPr/>
        </p:nvSpPr>
        <p:spPr>
          <a:xfrm>
            <a:off x="658368" y="4133959"/>
            <a:ext cx="7461504" cy="940526"/>
          </a:xfrm>
          <a:prstGeom prst="rect">
            <a:avLst/>
          </a:prstGeom>
          <a:noFill/>
          <a:ln/>
        </p:spPr>
        <p:txBody>
          <a:bodyPr wrap="square" lIns="0" tIns="0" rIns="0" bIns="0" rtlCol="0" anchor="t"/>
          <a:lstStyle/>
          <a:p>
            <a:pPr indent="0" marL="0">
              <a:buNone/>
            </a:pPr>
            <a:r>
              <a:rPr lang="en-US" sz="1100" dirty="0">
                <a:solidFill>
                  <a:srgbClr val="24383C"/>
                </a:solidFill>
                <a:latin typeface="Arial" pitchFamily="34" charset="0"/>
                <a:ea typeface="Arial" pitchFamily="34" charset="-122"/>
                <a:cs typeface="Arial" pitchFamily="34" charset="-120"/>
              </a:rPr>
              <a:t>During our pre inspection we do all we can to determine the cause so that we can first address correcting that issue before moving forward with our lifting process. Not always, but often the issue is deep in the soil so we start deep so we have a good foundation to lift off of. Sidewalks can often be tricky to lift because they twist one way or the other so we have proprietary methods and proprietary tools that assist in our success.</a:t>
            </a:r>
            <a:endParaRPr lang="en-US" sz="1100" dirty="0"/>
          </a:p>
        </p:txBody>
      </p:sp>
      <p:sp>
        <p:nvSpPr>
          <p:cNvPr id="13" name="Text 10"/>
          <p:cNvSpPr/>
          <p:nvPr/>
        </p:nvSpPr>
        <p:spPr>
          <a:xfrm>
            <a:off x="566928" y="5165925"/>
            <a:ext cx="766267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RESULT</a:t>
            </a:r>
            <a:endParaRPr lang="en-US" sz="1000" dirty="0"/>
          </a:p>
        </p:txBody>
      </p:sp>
      <p:sp>
        <p:nvSpPr>
          <p:cNvPr id="14" name="Shape 11"/>
          <p:cNvSpPr/>
          <p:nvPr/>
        </p:nvSpPr>
        <p:spPr>
          <a:xfrm>
            <a:off x="566928" y="5431101"/>
            <a:ext cx="384048" cy="0"/>
          </a:xfrm>
          <a:prstGeom prst="line">
            <a:avLst/>
          </a:prstGeom>
          <a:noFill/>
          <a:ln w="25400">
            <a:solidFill>
              <a:srgbClr val="D18B4C"/>
            </a:solidFill>
            <a:prstDash val="solid"/>
          </a:ln>
        </p:spPr>
      </p:sp>
      <p:sp>
        <p:nvSpPr>
          <p:cNvPr id="15" name="Text 12"/>
          <p:cNvSpPr/>
          <p:nvPr/>
        </p:nvSpPr>
        <p:spPr>
          <a:xfrm>
            <a:off x="658368" y="5485965"/>
            <a:ext cx="7461504" cy="649659"/>
          </a:xfrm>
          <a:prstGeom prst="rect">
            <a:avLst/>
          </a:prstGeom>
          <a:noFill/>
          <a:ln/>
        </p:spPr>
        <p:txBody>
          <a:bodyPr wrap="square" lIns="0" tIns="0" rIns="0" bIns="0" rtlCol="0" anchor="t"/>
          <a:lstStyle/>
          <a:p>
            <a:pPr indent="0" marL="0">
              <a:buNone/>
            </a:pPr>
            <a:r>
              <a:rPr lang="en-US" sz="1100" dirty="0">
                <a:solidFill>
                  <a:srgbClr val="24383C"/>
                </a:solidFill>
                <a:latin typeface="Arial" pitchFamily="34" charset="0"/>
                <a:ea typeface="Arial" pitchFamily="34" charset="-122"/>
                <a:cs typeface="Arial" pitchFamily="34" charset="-120"/>
              </a:rPr>
              <a:t>Once a sidewalk has been lifted and leveled the trip hazards are no longer a concern to friends, family and neighbors. By treating the deep cause of settlement the lift will last for many years to come.</a:t>
            </a:r>
            <a:endParaRPr lang="en-US" sz="1100" dirty="0"/>
          </a:p>
        </p:txBody>
      </p:sp>
      <p:sp>
        <p:nvSpPr>
          <p:cNvPr id="16" name="Text 13"/>
          <p:cNvSpPr/>
          <p:nvPr/>
        </p:nvSpPr>
        <p:spPr>
          <a:xfrm>
            <a:off x="8641080" y="1298448"/>
            <a:ext cx="2971800"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PROJECT PHOTOS</a:t>
            </a:r>
            <a:endParaRPr lang="en-US" sz="1000" dirty="0"/>
          </a:p>
        </p:txBody>
      </p:sp>
      <p:pic>
        <p:nvPicPr>
          <p:cNvPr id="17" name="Image 1" descr="preencoded.png">    </p:cNvPr>
          <p:cNvPicPr>
            <a:picLocks noChangeAspect="1"/>
          </p:cNvPicPr>
          <p:nvPr/>
        </p:nvPicPr>
        <p:blipFill>
          <a:blip r:embed="rId2"/>
          <a:stretch>
            <a:fillRect/>
          </a:stretch>
        </p:blipFill>
        <p:spPr>
          <a:xfrm>
            <a:off x="9179163" y="1618488"/>
            <a:ext cx="1895633" cy="1426464"/>
          </a:xfrm>
          <a:prstGeom prst="rect">
            <a:avLst/>
          </a:prstGeom>
        </p:spPr>
      </p:pic>
      <p:sp>
        <p:nvSpPr>
          <p:cNvPr id="18" name="Shape 14"/>
          <p:cNvSpPr/>
          <p:nvPr/>
        </p:nvSpPr>
        <p:spPr>
          <a:xfrm>
            <a:off x="8641080" y="1618488"/>
            <a:ext cx="2971800" cy="1426464"/>
          </a:xfrm>
          <a:prstGeom prst="rect">
            <a:avLst/>
          </a:prstGeom>
          <a:solidFill>
            <a:srgbClr val="FFFFFF">
              <a:alpha val="0"/>
            </a:srgbClr>
          </a:solidFill>
          <a:ln w="8890">
            <a:solidFill>
              <a:srgbClr val="D8E0DE"/>
            </a:solidFill>
            <a:prstDash val="solid"/>
          </a:ln>
        </p:spPr>
      </p:sp>
      <p:sp>
        <p:nvSpPr>
          <p:cNvPr id="19" name="Text 15"/>
          <p:cNvSpPr/>
          <p:nvPr/>
        </p:nvSpPr>
        <p:spPr>
          <a:xfrm>
            <a:off x="8750808" y="2825496"/>
            <a:ext cx="274320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settled residential sidewalk panels (image 1)</a:t>
            </a:r>
            <a:endParaRPr lang="en-US" sz="700" dirty="0"/>
          </a:p>
        </p:txBody>
      </p:sp>
      <p:pic>
        <p:nvPicPr>
          <p:cNvPr id="20" name="Image 2" descr="preencoded.png">    </p:cNvPr>
          <p:cNvPicPr>
            <a:picLocks noChangeAspect="1"/>
          </p:cNvPicPr>
          <p:nvPr/>
        </p:nvPicPr>
        <p:blipFill>
          <a:blip r:embed="rId3"/>
          <a:stretch>
            <a:fillRect/>
          </a:stretch>
        </p:blipFill>
        <p:spPr>
          <a:xfrm>
            <a:off x="9194651" y="3163824"/>
            <a:ext cx="1864659" cy="1426464"/>
          </a:xfrm>
          <a:prstGeom prst="rect">
            <a:avLst/>
          </a:prstGeom>
        </p:spPr>
      </p:pic>
      <p:sp>
        <p:nvSpPr>
          <p:cNvPr id="21" name="Shape 16"/>
          <p:cNvSpPr/>
          <p:nvPr/>
        </p:nvSpPr>
        <p:spPr>
          <a:xfrm>
            <a:off x="8641080" y="3163824"/>
            <a:ext cx="2971800" cy="1426464"/>
          </a:xfrm>
          <a:prstGeom prst="rect">
            <a:avLst/>
          </a:prstGeom>
          <a:solidFill>
            <a:srgbClr val="FFFFFF">
              <a:alpha val="0"/>
            </a:srgbClr>
          </a:solidFill>
          <a:ln w="8890">
            <a:solidFill>
              <a:srgbClr val="D8E0DE"/>
            </a:solidFill>
            <a:prstDash val="solid"/>
          </a:ln>
        </p:spPr>
      </p:sp>
      <p:sp>
        <p:nvSpPr>
          <p:cNvPr id="22" name="Text 17"/>
          <p:cNvSpPr/>
          <p:nvPr/>
        </p:nvSpPr>
        <p:spPr>
          <a:xfrm>
            <a:off x="8750808" y="4370832"/>
            <a:ext cx="274320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settled residential sidewalk panels (image 2)</a:t>
            </a:r>
            <a:endParaRPr lang="en-US" sz="700" dirty="0"/>
          </a:p>
        </p:txBody>
      </p:sp>
      <p:pic>
        <p:nvPicPr>
          <p:cNvPr id="23" name="Image 3" descr="preencoded.png">    </p:cNvPr>
          <p:cNvPicPr>
            <a:picLocks noChangeAspect="1"/>
          </p:cNvPicPr>
          <p:nvPr/>
        </p:nvPicPr>
        <p:blipFill>
          <a:blip r:embed="rId4"/>
          <a:stretch>
            <a:fillRect/>
          </a:stretch>
        </p:blipFill>
        <p:spPr>
          <a:xfrm>
            <a:off x="9176004" y="4709160"/>
            <a:ext cx="1901952" cy="1426464"/>
          </a:xfrm>
          <a:prstGeom prst="rect">
            <a:avLst/>
          </a:prstGeom>
        </p:spPr>
      </p:pic>
      <p:sp>
        <p:nvSpPr>
          <p:cNvPr id="24" name="Shape 18"/>
          <p:cNvSpPr/>
          <p:nvPr/>
        </p:nvSpPr>
        <p:spPr>
          <a:xfrm>
            <a:off x="8641080" y="4709160"/>
            <a:ext cx="2971800" cy="1426464"/>
          </a:xfrm>
          <a:prstGeom prst="rect">
            <a:avLst/>
          </a:prstGeom>
          <a:solidFill>
            <a:srgbClr val="FFFFFF">
              <a:alpha val="0"/>
            </a:srgbClr>
          </a:solidFill>
          <a:ln w="8890">
            <a:solidFill>
              <a:srgbClr val="D8E0DE"/>
            </a:solidFill>
            <a:prstDash val="solid"/>
          </a:ln>
        </p:spPr>
      </p:sp>
      <p:sp>
        <p:nvSpPr>
          <p:cNvPr id="25" name="Text 19"/>
          <p:cNvSpPr/>
          <p:nvPr/>
        </p:nvSpPr>
        <p:spPr>
          <a:xfrm>
            <a:off x="8750808" y="5916168"/>
            <a:ext cx="274320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settled residential sidewalk panels (image 3)</a:t>
            </a:r>
            <a:endParaRPr lang="en-US" sz="700" dirty="0"/>
          </a:p>
        </p:txBody>
      </p:sp>
      <p:sp>
        <p:nvSpPr>
          <p:cNvPr id="26" name="Shape 20"/>
          <p:cNvSpPr/>
          <p:nvPr/>
        </p:nvSpPr>
        <p:spPr>
          <a:xfrm>
            <a:off x="566928" y="6318504"/>
            <a:ext cx="11045952" cy="0"/>
          </a:xfrm>
          <a:prstGeom prst="line">
            <a:avLst/>
          </a:prstGeom>
          <a:noFill/>
          <a:ln w="12700">
            <a:solidFill>
              <a:srgbClr val="D8E0DE"/>
            </a:solidFill>
            <a:prstDash val="solid"/>
          </a:ln>
        </p:spPr>
      </p:sp>
      <p:sp>
        <p:nvSpPr>
          <p:cNvPr id="27" name="Text 21"/>
          <p:cNvSpPr/>
          <p:nvPr/>
        </p:nvSpPr>
        <p:spPr>
          <a:xfrm>
            <a:off x="566928" y="6473952"/>
            <a:ext cx="4572000" cy="182880"/>
          </a:xfrm>
          <a:prstGeom prst="rect">
            <a:avLst/>
          </a:prstGeom>
          <a:noFill/>
          <a:ln/>
        </p:spPr>
        <p:txBody>
          <a:bodyPr wrap="square" lIns="0" tIns="0" rIns="0" bIns="0" rtlCol="0" anchor="ctr"/>
          <a:lstStyle/>
          <a:p>
            <a:pPr indent="0" marL="0">
              <a:buNone/>
            </a:pPr>
            <a:r>
              <a:rPr lang="en-US" sz="900" dirty="0">
                <a:solidFill>
                  <a:srgbClr val="5A6B6D"/>
                </a:solidFill>
                <a:latin typeface="Arial" pitchFamily="34" charset="0"/>
                <a:ea typeface="Arial" pitchFamily="34" charset="-122"/>
                <a:cs typeface="Arial" pitchFamily="34" charset="-120"/>
              </a:rPr>
              <a:t>208-780-9292  •  gopolyflow.com</a:t>
            </a:r>
            <a:endParaRPr lang="en-US" sz="900" dirty="0"/>
          </a:p>
        </p:txBody>
      </p:sp>
      <p:sp>
        <p:nvSpPr>
          <p:cNvPr id="28" name="Text 22"/>
          <p:cNvSpPr/>
          <p:nvPr/>
        </p:nvSpPr>
        <p:spPr>
          <a:xfrm>
            <a:off x="8641080" y="6473952"/>
            <a:ext cx="2971800" cy="182880"/>
          </a:xfrm>
          <a:prstGeom prst="rect">
            <a:avLst/>
          </a:prstGeom>
          <a:noFill/>
          <a:ln/>
        </p:spPr>
        <p:txBody>
          <a:bodyPr wrap="square" lIns="0" tIns="0" rIns="0" bIns="0" rtlCol="0" anchor="ctr"/>
          <a:lstStyle/>
          <a:p>
            <a:pPr algn="r" indent="0" marL="0">
              <a:buNone/>
            </a:pPr>
            <a:r>
              <a:rPr lang="en-US" sz="800" dirty="0">
                <a:solidFill>
                  <a:srgbClr val="2B6D72"/>
                </a:solidFill>
                <a:latin typeface="Arial" pitchFamily="34" charset="0"/>
                <a:ea typeface="Arial" pitchFamily="34" charset="-122"/>
                <a:cs typeface="Arial" pitchFamily="34" charset="-120"/>
              </a:rPr>
              <a:t>POLYFLOW  |  CASE STUDY</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PolyFlow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Sidewalk Case Study Compilation</dc:title>
  <dc:subject>PolyFlow case study</dc:subject>
  <dc:creator>PolyFlow</dc:creator>
  <cp:lastModifiedBy>PolyFlow</cp:lastModifiedBy>
  <cp:revision>1</cp:revision>
  <dcterms:created xsi:type="dcterms:W3CDTF">2026-09-25T18:16:25Z</dcterms:created>
  <dcterms:modified xsi:type="dcterms:W3CDTF">2026-09-25T18:16:25Z</dcterms:modified>
</cp:coreProperties>
</file>